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0" r:id="rId7"/>
    <p:sldId id="262" r:id="rId8"/>
    <p:sldId id="263" r:id="rId9"/>
    <p:sldId id="264" r:id="rId10"/>
    <p:sldId id="280" r:id="rId11"/>
    <p:sldId id="266" r:id="rId12"/>
    <p:sldId id="267" r:id="rId13"/>
    <p:sldId id="268" r:id="rId14"/>
    <p:sldId id="269" r:id="rId15"/>
    <p:sldId id="270" r:id="rId16"/>
    <p:sldId id="271" r:id="rId17"/>
    <p:sldId id="272" r:id="rId18"/>
    <p:sldId id="281" r:id="rId19"/>
    <p:sldId id="273" r:id="rId20"/>
    <p:sldId id="274" r:id="rId21"/>
    <p:sldId id="275" r:id="rId22"/>
    <p:sldId id="276" r:id="rId23"/>
    <p:sldId id="277" r:id="rId24"/>
    <p:sldId id="278" r:id="rId25"/>
    <p:sldId id="279" r:id="rId26"/>
  </p:sldIdLst>
  <p:sldSz cx="18288000" cy="10287000"/>
  <p:notesSz cx="6858000" cy="9144000"/>
  <p:embeddedFontLst>
    <p:embeddedFont>
      <p:font typeface="Calibri" panose="020F0502020204030204" pitchFamily="34" charset="0"/>
      <p:regular r:id="rId27"/>
      <p:bold r:id="rId28"/>
      <p:italic r:id="rId29"/>
      <p:boldItalic r:id="rId30"/>
    </p:embeddedFont>
    <p:embeddedFont>
      <p:font typeface="Prompt Bold" pitchFamily="2" charset="-34"/>
      <p:regular r:id="rId31"/>
      <p:bold r:id="rId32"/>
      <p:italic r:id="rId33"/>
      <p:boldItalic r:id="rId34"/>
    </p:embeddedFont>
    <p:embeddedFont>
      <p:font typeface="Prompt Light" pitchFamily="2" charset="-34"/>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357D"/>
    <a:srgbClr val="F469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89" autoAdjust="0"/>
  </p:normalViewPr>
  <p:slideViewPr>
    <p:cSldViewPr>
      <p:cViewPr varScale="1">
        <p:scale>
          <a:sx n="69" d="100"/>
          <a:sy n="69" d="100"/>
        </p:scale>
        <p:origin x="256" y="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IMG_3577.jpeg"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exp.mov" TargetMode="Externa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Volumes/Data/Downloads/Mac/videoplayback.mp4"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2D7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717136" y="-641932"/>
            <a:ext cx="11570864" cy="11570864"/>
          </a:xfrm>
          <a:prstGeom prst="rect">
            <a:avLst/>
          </a:prstGeom>
        </p:spPr>
      </p:pic>
      <p:sp>
        <p:nvSpPr>
          <p:cNvPr id="3" name="TextBox 3"/>
          <p:cNvSpPr txBox="1"/>
          <p:nvPr/>
        </p:nvSpPr>
        <p:spPr>
          <a:xfrm>
            <a:off x="1028700" y="1038225"/>
            <a:ext cx="5079952" cy="352425"/>
          </a:xfrm>
          <a:prstGeom prst="rect">
            <a:avLst/>
          </a:prstGeom>
        </p:spPr>
        <p:txBody>
          <a:bodyPr lIns="0" tIns="0" rIns="0" bIns="0" rtlCol="0" anchor="t">
            <a:spAutoFit/>
          </a:bodyPr>
          <a:lstStyle/>
          <a:p>
            <a:pPr>
              <a:lnSpc>
                <a:spcPts val="2879"/>
              </a:lnSpc>
            </a:pPr>
            <a:r>
              <a:rPr lang="en-US" sz="2400" b="0" i="0" spc="192">
                <a:solidFill>
                  <a:srgbClr val="FFFFFF"/>
                </a:solidFill>
                <a:latin typeface="Prompt Light"/>
              </a:rPr>
              <a:t>CRISTIAN SORESCU / 879091</a:t>
            </a:r>
          </a:p>
        </p:txBody>
      </p:sp>
      <p:sp>
        <p:nvSpPr>
          <p:cNvPr id="4" name="TextBox 4"/>
          <p:cNvSpPr txBox="1"/>
          <p:nvPr/>
        </p:nvSpPr>
        <p:spPr>
          <a:xfrm>
            <a:off x="1028700" y="4600575"/>
            <a:ext cx="13049221" cy="4657725"/>
          </a:xfrm>
          <a:prstGeom prst="rect">
            <a:avLst/>
          </a:prstGeom>
        </p:spPr>
        <p:txBody>
          <a:bodyPr lIns="0" tIns="0" rIns="0" bIns="0" rtlCol="0" anchor="t">
            <a:spAutoFit/>
          </a:bodyPr>
          <a:lstStyle/>
          <a:p>
            <a:pPr>
              <a:lnSpc>
                <a:spcPts val="12000"/>
              </a:lnSpc>
            </a:pPr>
            <a:r>
              <a:rPr lang="en-US" sz="12000" b="0" i="0" spc="-240">
                <a:solidFill>
                  <a:srgbClr val="FFFFFF"/>
                </a:solidFill>
                <a:latin typeface="Prompt Bold"/>
              </a:rPr>
              <a:t>Photovoltaics Interactive Tabletop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695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013036" y="4768268"/>
            <a:ext cx="6274964" cy="6274964"/>
          </a:xfrm>
          <a:prstGeom prst="rect">
            <a:avLst/>
          </a:prstGeom>
        </p:spPr>
      </p:pic>
      <p:sp>
        <p:nvSpPr>
          <p:cNvPr id="3" name="TextBox 3"/>
          <p:cNvSpPr txBox="1"/>
          <p:nvPr/>
        </p:nvSpPr>
        <p:spPr>
          <a:xfrm>
            <a:off x="1236799" y="2236806"/>
            <a:ext cx="15814402" cy="5062924"/>
          </a:xfrm>
          <a:prstGeom prst="rect">
            <a:avLst/>
          </a:prstGeom>
        </p:spPr>
        <p:txBody>
          <a:bodyPr lIns="0" tIns="0" rIns="0" bIns="0" rtlCol="0" anchor="t">
            <a:spAutoFit/>
          </a:bodyPr>
          <a:lstStyle/>
          <a:p>
            <a:pPr algn="ctr">
              <a:lnSpc>
                <a:spcPts val="5600"/>
              </a:lnSpc>
            </a:pPr>
            <a:r>
              <a:rPr lang="en-US" sz="5600" spc="-56" dirty="0">
                <a:solidFill>
                  <a:srgbClr val="FFFFFF"/>
                </a:solidFill>
                <a:latin typeface="Prompt Bold"/>
              </a:rPr>
              <a:t>Gesture recognition is not only used in devices like smartphones and video game consoles. There is great interest in interactive tabletops using gestures. A great amount of ideas are being presented annually at ACM INTERACTIVE SURFACES AND SPACES (ISS) conferences.</a:t>
            </a:r>
            <a:endParaRPr lang="en-US" sz="5600" b="0" i="0" spc="-56" dirty="0">
              <a:solidFill>
                <a:srgbClr val="FFFFFF"/>
              </a:solidFill>
              <a:latin typeface="Prompt Bold"/>
            </a:endParaRPr>
          </a:p>
        </p:txBody>
      </p:sp>
    </p:spTree>
    <p:extLst>
      <p:ext uri="{BB962C8B-B14F-4D97-AF65-F5344CB8AC3E}">
        <p14:creationId xmlns:p14="http://schemas.microsoft.com/office/powerpoint/2010/main" val="1254089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695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6717136" y="-641932"/>
            <a:ext cx="11570864" cy="11570864"/>
          </a:xfrm>
          <a:prstGeom prst="rect">
            <a:avLst/>
          </a:prstGeom>
        </p:spPr>
      </p:pic>
      <p:sp>
        <p:nvSpPr>
          <p:cNvPr id="3" name="TextBox 3"/>
          <p:cNvSpPr txBox="1"/>
          <p:nvPr/>
        </p:nvSpPr>
        <p:spPr>
          <a:xfrm>
            <a:off x="12018876" y="1427664"/>
            <a:ext cx="6081168" cy="1023620"/>
          </a:xfrm>
          <a:prstGeom prst="rect">
            <a:avLst/>
          </a:prstGeom>
        </p:spPr>
        <p:txBody>
          <a:bodyPr lIns="0" tIns="0" rIns="0" bIns="0" rtlCol="0" anchor="t">
            <a:spAutoFit/>
          </a:bodyPr>
          <a:lstStyle/>
          <a:p>
            <a:pPr algn="r">
              <a:lnSpc>
                <a:spcPts val="8320"/>
              </a:lnSpc>
            </a:pPr>
            <a:r>
              <a:rPr lang="en-US" sz="6400" i="0" spc="128">
                <a:solidFill>
                  <a:srgbClr val="FFFFFF"/>
                </a:solidFill>
                <a:latin typeface="Prompt Bold"/>
              </a:rPr>
              <a:t>Approaches</a:t>
            </a:r>
          </a:p>
        </p:txBody>
      </p:sp>
      <p:sp>
        <p:nvSpPr>
          <p:cNvPr id="4" name="TextBox 4"/>
          <p:cNvSpPr txBox="1"/>
          <p:nvPr/>
        </p:nvSpPr>
        <p:spPr>
          <a:xfrm>
            <a:off x="762000" y="3285299"/>
            <a:ext cx="10495467" cy="3716402"/>
          </a:xfrm>
          <a:prstGeom prst="rect">
            <a:avLst/>
          </a:prstGeom>
        </p:spPr>
        <p:txBody>
          <a:bodyPr wrap="square" lIns="0" tIns="0" rIns="0" bIns="0" rtlCol="0" anchor="t">
            <a:spAutoFit/>
          </a:bodyPr>
          <a:lstStyle/>
          <a:p>
            <a:pPr algn="ctr">
              <a:lnSpc>
                <a:spcPts val="3600"/>
              </a:lnSpc>
            </a:pPr>
            <a:r>
              <a:rPr lang="en-US" sz="3600" i="0" spc="-36" dirty="0">
                <a:solidFill>
                  <a:srgbClr val="FFFFFF"/>
                </a:solidFill>
                <a:latin typeface="Prompt Light"/>
              </a:rPr>
              <a:t> As technology is evolving we have smaller and more powerful devices consuming least power. In recent years with the introduction of Internet of Things (IoT) and smart devices, we witness persistent integration of computing into our every day life mediums. As the field is undergoing continuous changes, new ways of user interactions are needed.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695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6717136" y="-641932"/>
            <a:ext cx="11570864" cy="11570864"/>
          </a:xfrm>
          <a:prstGeom prst="rect">
            <a:avLst/>
          </a:prstGeom>
        </p:spPr>
      </p:pic>
      <p:sp>
        <p:nvSpPr>
          <p:cNvPr id="3" name="TextBox 3"/>
          <p:cNvSpPr txBox="1"/>
          <p:nvPr/>
        </p:nvSpPr>
        <p:spPr>
          <a:xfrm>
            <a:off x="12018876" y="1427664"/>
            <a:ext cx="6081168" cy="2071370"/>
          </a:xfrm>
          <a:prstGeom prst="rect">
            <a:avLst/>
          </a:prstGeom>
        </p:spPr>
        <p:txBody>
          <a:bodyPr lIns="0" tIns="0" rIns="0" bIns="0" rtlCol="0" anchor="t">
            <a:spAutoFit/>
          </a:bodyPr>
          <a:lstStyle/>
          <a:p>
            <a:pPr algn="r">
              <a:lnSpc>
                <a:spcPts val="8320"/>
              </a:lnSpc>
            </a:pPr>
            <a:r>
              <a:rPr lang="en-US" sz="6400" i="0" spc="128">
                <a:solidFill>
                  <a:srgbClr val="FFFFFF"/>
                </a:solidFill>
                <a:latin typeface="Prompt Bold"/>
              </a:rPr>
              <a:t>Approaches</a:t>
            </a:r>
          </a:p>
          <a:p>
            <a:pPr algn="r">
              <a:lnSpc>
                <a:spcPts val="8320"/>
              </a:lnSpc>
            </a:pPr>
            <a:r>
              <a:rPr lang="en-US" sz="6400" i="0" spc="128">
                <a:solidFill>
                  <a:srgbClr val="FFFFFF"/>
                </a:solidFill>
                <a:latin typeface="Prompt Bold"/>
              </a:rPr>
              <a:t>cont.</a:t>
            </a:r>
          </a:p>
        </p:txBody>
      </p:sp>
      <p:sp>
        <p:nvSpPr>
          <p:cNvPr id="4" name="TextBox 4"/>
          <p:cNvSpPr txBox="1"/>
          <p:nvPr/>
        </p:nvSpPr>
        <p:spPr>
          <a:xfrm>
            <a:off x="483693" y="1900304"/>
            <a:ext cx="11570864" cy="6486391"/>
          </a:xfrm>
          <a:prstGeom prst="rect">
            <a:avLst/>
          </a:prstGeom>
        </p:spPr>
        <p:txBody>
          <a:bodyPr wrap="square" lIns="0" tIns="0" rIns="0" bIns="0" rtlCol="0" anchor="t">
            <a:spAutoFit/>
          </a:bodyPr>
          <a:lstStyle/>
          <a:p>
            <a:pPr algn="ctr">
              <a:lnSpc>
                <a:spcPts val="3600"/>
              </a:lnSpc>
            </a:pPr>
            <a:r>
              <a:rPr lang="en-US" sz="3600" i="0" spc="-36" dirty="0">
                <a:solidFill>
                  <a:srgbClr val="FFFFFF"/>
                </a:solidFill>
                <a:latin typeface="Prompt Light"/>
              </a:rPr>
              <a:t>A great number of researchers have already developed fully working gesture recognition interfaces. As for today, the most common methods of gesture recognition are using cameras.</a:t>
            </a:r>
          </a:p>
          <a:p>
            <a:pPr algn="ctr">
              <a:lnSpc>
                <a:spcPts val="3600"/>
              </a:lnSpc>
            </a:pPr>
            <a:endParaRPr lang="en-US" sz="3600" i="0" spc="-36" dirty="0">
              <a:solidFill>
                <a:srgbClr val="FFFFFF"/>
              </a:solidFill>
              <a:latin typeface="Prompt Light"/>
            </a:endParaRPr>
          </a:p>
          <a:p>
            <a:pPr algn="ctr">
              <a:lnSpc>
                <a:spcPts val="3600"/>
              </a:lnSpc>
            </a:pPr>
            <a:r>
              <a:rPr lang="en-US" sz="3600" i="0" spc="-36" dirty="0">
                <a:solidFill>
                  <a:srgbClr val="FFFFFF"/>
                </a:solidFill>
                <a:latin typeface="Prompt Light"/>
              </a:rPr>
              <a:t>Initially, camera based approach was considered. However, there are many limitations that come with the use of a camera sensor, as described in the </a:t>
            </a:r>
            <a:r>
              <a:rPr lang="en-US" sz="3600" i="0" spc="-36" dirty="0" err="1">
                <a:solidFill>
                  <a:srgbClr val="FFFFFF"/>
                </a:solidFill>
                <a:latin typeface="Prompt Light"/>
              </a:rPr>
              <a:t>GestureLite</a:t>
            </a:r>
            <a:r>
              <a:rPr lang="en-US" sz="3600" i="0" spc="-36" dirty="0">
                <a:solidFill>
                  <a:srgbClr val="FFFFFF"/>
                </a:solidFill>
                <a:latin typeface="Prompt Light"/>
              </a:rPr>
              <a:t> paper [3].</a:t>
            </a:r>
          </a:p>
          <a:p>
            <a:pPr algn="ctr">
              <a:lnSpc>
                <a:spcPts val="3600"/>
              </a:lnSpc>
            </a:pPr>
            <a:endParaRPr lang="en-US" sz="3600" i="0" spc="-36" dirty="0">
              <a:solidFill>
                <a:srgbClr val="FFFFFF"/>
              </a:solidFill>
              <a:latin typeface="Prompt Light"/>
            </a:endParaRPr>
          </a:p>
          <a:p>
            <a:pPr algn="ctr">
              <a:lnSpc>
                <a:spcPts val="3600"/>
              </a:lnSpc>
            </a:pPr>
            <a:r>
              <a:rPr lang="en-US" sz="3600" i="0" spc="-36" dirty="0">
                <a:solidFill>
                  <a:srgbClr val="FFFFFF"/>
                </a:solidFill>
                <a:latin typeface="Prompt Light"/>
              </a:rPr>
              <a:t>In order to overcome the energy consumption and hand gesture recognition challenges, arrays of photodiodes and photovoltaic modules will be considered.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2D7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619763" y="5750120"/>
            <a:ext cx="5524237" cy="5524215"/>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sp>
      </p:grpSp>
      <p:grpSp>
        <p:nvGrpSpPr>
          <p:cNvPr id="4" name="Group 4"/>
          <p:cNvGrpSpPr>
            <a:grpSpLocks noChangeAspect="1"/>
          </p:cNvGrpSpPr>
          <p:nvPr/>
        </p:nvGrpSpPr>
        <p:grpSpPr>
          <a:xfrm>
            <a:off x="585493" y="-246360"/>
            <a:ext cx="5524237" cy="5524215"/>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6190" r="-26190"/>
              </a:stretch>
            </a:blipFill>
          </p:spPr>
        </p:sp>
      </p:grpSp>
      <p:grpSp>
        <p:nvGrpSpPr>
          <p:cNvPr id="6" name="Group 6"/>
          <p:cNvGrpSpPr/>
          <p:nvPr/>
        </p:nvGrpSpPr>
        <p:grpSpPr>
          <a:xfrm>
            <a:off x="16284365" y="-1774772"/>
            <a:ext cx="3549544" cy="354954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958"/>
            </a:solidFill>
          </p:spPr>
        </p:sp>
      </p:grpSp>
      <p:grpSp>
        <p:nvGrpSpPr>
          <p:cNvPr id="8" name="Group 8"/>
          <p:cNvGrpSpPr>
            <a:grpSpLocks noChangeAspect="1"/>
          </p:cNvGrpSpPr>
          <p:nvPr/>
        </p:nvGrpSpPr>
        <p:grpSpPr>
          <a:xfrm>
            <a:off x="14738456" y="8512228"/>
            <a:ext cx="3549544" cy="3549544"/>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CD4939"/>
            </a:solidFill>
          </p:spPr>
        </p:sp>
      </p:grpSp>
      <p:grpSp>
        <p:nvGrpSpPr>
          <p:cNvPr id="10" name="Group 10"/>
          <p:cNvGrpSpPr>
            <a:grpSpLocks noChangeAspect="1"/>
          </p:cNvGrpSpPr>
          <p:nvPr/>
        </p:nvGrpSpPr>
        <p:grpSpPr>
          <a:xfrm>
            <a:off x="-1264046" y="5277855"/>
            <a:ext cx="3549544" cy="3549544"/>
            <a:chOff x="0" y="0"/>
            <a:chExt cx="1708150" cy="1708150"/>
          </a:xfrm>
        </p:grpSpPr>
        <p:sp>
          <p:nvSpPr>
            <p:cNvPr id="11" name="Freeform 11"/>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E50AD"/>
            </a:solidFill>
          </p:spPr>
        </p:sp>
      </p:grpSp>
      <p:grpSp>
        <p:nvGrpSpPr>
          <p:cNvPr id="12" name="Group 12"/>
          <p:cNvGrpSpPr/>
          <p:nvPr/>
        </p:nvGrpSpPr>
        <p:grpSpPr>
          <a:xfrm>
            <a:off x="7202108" y="374336"/>
            <a:ext cx="9082257" cy="6318654"/>
            <a:chOff x="0" y="-28575"/>
            <a:chExt cx="12109676" cy="8424873"/>
          </a:xfrm>
        </p:grpSpPr>
        <p:sp>
          <p:nvSpPr>
            <p:cNvPr id="13" name="TextBox 13"/>
            <p:cNvSpPr txBox="1"/>
            <p:nvPr/>
          </p:nvSpPr>
          <p:spPr>
            <a:xfrm>
              <a:off x="0" y="-28575"/>
              <a:ext cx="12109676" cy="707602"/>
            </a:xfrm>
            <a:prstGeom prst="rect">
              <a:avLst/>
            </a:prstGeom>
          </p:spPr>
          <p:txBody>
            <a:bodyPr lIns="0" tIns="0" rIns="0" bIns="0" rtlCol="0" anchor="t">
              <a:spAutoFit/>
            </a:bodyPr>
            <a:lstStyle/>
            <a:p>
              <a:pPr>
                <a:lnSpc>
                  <a:spcPts val="4420"/>
                </a:lnSpc>
              </a:pPr>
              <a:r>
                <a:rPr lang="en-US" sz="3400" i="0" spc="204">
                  <a:solidFill>
                    <a:srgbClr val="FFFFFF"/>
                  </a:solidFill>
                  <a:latin typeface="Prompt Bold"/>
                </a:rPr>
                <a:t>CAMERA BASED APPROACH</a:t>
              </a:r>
            </a:p>
          </p:txBody>
        </p:sp>
        <p:sp>
          <p:nvSpPr>
            <p:cNvPr id="14" name="TextBox 14"/>
            <p:cNvSpPr txBox="1"/>
            <p:nvPr/>
          </p:nvSpPr>
          <p:spPr>
            <a:xfrm>
              <a:off x="0" y="1240492"/>
              <a:ext cx="12109676" cy="7155806"/>
            </a:xfrm>
            <a:prstGeom prst="rect">
              <a:avLst/>
            </a:prstGeom>
          </p:spPr>
          <p:txBody>
            <a:bodyPr lIns="0" tIns="0" rIns="0" bIns="0" rtlCol="0" anchor="t">
              <a:spAutoFit/>
            </a:bodyPr>
            <a:lstStyle/>
            <a:p>
              <a:pPr>
                <a:lnSpc>
                  <a:spcPts val="4200"/>
                </a:lnSpc>
              </a:pPr>
              <a:r>
                <a:rPr lang="en-US" sz="3000" b="0" i="0" dirty="0">
                  <a:solidFill>
                    <a:srgbClr val="FFFFFF"/>
                  </a:solidFill>
                  <a:latin typeface="Prompt Light"/>
                </a:rPr>
                <a:t>Image processing, through motion analysis, and edge detection, can identify and separate the hand region in a photo. However, this kind of algorithms often lead to issues due to surrounding environment being dynamic.</a:t>
              </a:r>
            </a:p>
            <a:p>
              <a:pPr>
                <a:lnSpc>
                  <a:spcPts val="4200"/>
                </a:lnSpc>
              </a:pPr>
              <a:endParaRPr lang="en-US" sz="3000" b="0" i="0" dirty="0">
                <a:solidFill>
                  <a:srgbClr val="FFFFFF"/>
                </a:solidFill>
                <a:latin typeface="Prompt Light"/>
              </a:endParaRPr>
            </a:p>
            <a:p>
              <a:pPr>
                <a:lnSpc>
                  <a:spcPts val="4200"/>
                </a:lnSpc>
              </a:pPr>
              <a:r>
                <a:rPr lang="en-US" sz="3000" b="0" i="0" dirty="0">
                  <a:solidFill>
                    <a:srgbClr val="FFFFFF"/>
                  </a:solidFill>
                  <a:latin typeface="Prompt Light"/>
                </a:rPr>
                <a:t>Using a camera to </a:t>
              </a:r>
              <a:r>
                <a:rPr lang="en-US" sz="3000" b="0" i="0" dirty="0" err="1">
                  <a:solidFill>
                    <a:srgbClr val="FFFFFF"/>
                  </a:solidFill>
                  <a:latin typeface="Prompt Light"/>
                </a:rPr>
                <a:t>recognise</a:t>
              </a:r>
              <a:r>
                <a:rPr lang="en-US" sz="3000" b="0" i="0" dirty="0">
                  <a:solidFill>
                    <a:srgbClr val="FFFFFF"/>
                  </a:solidFill>
                  <a:latin typeface="Prompt Light"/>
                </a:rPr>
                <a:t> gestures is not a very effective solution. The hand must be in the field of view of the camera for detection to take place.</a:t>
              </a:r>
            </a:p>
          </p:txBody>
        </p:sp>
      </p:grpSp>
      <p:sp>
        <p:nvSpPr>
          <p:cNvPr id="15" name="TextBox 15"/>
          <p:cNvSpPr txBox="1"/>
          <p:nvPr/>
        </p:nvSpPr>
        <p:spPr>
          <a:xfrm>
            <a:off x="3033993" y="5390875"/>
            <a:ext cx="1566834" cy="320401"/>
          </a:xfrm>
          <a:prstGeom prst="rect">
            <a:avLst/>
          </a:prstGeom>
        </p:spPr>
        <p:txBody>
          <a:bodyPr lIns="0" tIns="0" rIns="0" bIns="0" rtlCol="0" anchor="t">
            <a:spAutoFit/>
          </a:bodyPr>
          <a:lstStyle/>
          <a:p>
            <a:pPr>
              <a:lnSpc>
                <a:spcPts val="2608"/>
              </a:lnSpc>
            </a:pPr>
            <a:r>
              <a:rPr lang="en-US" sz="1863" b="1" i="0">
                <a:solidFill>
                  <a:srgbClr val="FFFFFF"/>
                </a:solidFill>
                <a:latin typeface="Prompt Light"/>
              </a:rPr>
              <a:t> [4]</a:t>
            </a:r>
          </a:p>
        </p:txBody>
      </p:sp>
      <p:sp>
        <p:nvSpPr>
          <p:cNvPr id="16" name="TextBox 16"/>
          <p:cNvSpPr txBox="1"/>
          <p:nvPr/>
        </p:nvSpPr>
        <p:spPr>
          <a:xfrm>
            <a:off x="3902119" y="9410164"/>
            <a:ext cx="3854496" cy="320401"/>
          </a:xfrm>
          <a:prstGeom prst="rect">
            <a:avLst/>
          </a:prstGeom>
        </p:spPr>
        <p:txBody>
          <a:bodyPr lIns="0" tIns="0" rIns="0" bIns="0" rtlCol="0" anchor="t">
            <a:spAutoFit/>
          </a:bodyPr>
          <a:lstStyle/>
          <a:p>
            <a:pPr>
              <a:lnSpc>
                <a:spcPts val="2608"/>
              </a:lnSpc>
            </a:pPr>
            <a:r>
              <a:rPr lang="en-US" sz="1863" b="1" i="0" dirty="0">
                <a:solidFill>
                  <a:srgbClr val="FFFFFF"/>
                </a:solidFill>
                <a:latin typeface="Prompt Light"/>
              </a:rPr>
              <a:t>Google Images, EB Games.</a:t>
            </a:r>
          </a:p>
        </p:txBody>
      </p:sp>
      <p:pic>
        <p:nvPicPr>
          <p:cNvPr id="17" name="Picture 16">
            <a:extLst>
              <a:ext uri="{FF2B5EF4-FFF2-40B4-BE49-F238E27FC236}">
                <a16:creationId xmlns:a16="http://schemas.microsoft.com/office/drawing/2014/main" id="{8C374B91-9512-2E4B-AED5-9BAC41226D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1400" y="6924021"/>
            <a:ext cx="5804452" cy="2781300"/>
          </a:xfrm>
          <a:prstGeom prst="rect">
            <a:avLst/>
          </a:prstGeom>
        </p:spPr>
      </p:pic>
      <p:sp>
        <p:nvSpPr>
          <p:cNvPr id="18" name="TextBox 16">
            <a:extLst>
              <a:ext uri="{FF2B5EF4-FFF2-40B4-BE49-F238E27FC236}">
                <a16:creationId xmlns:a16="http://schemas.microsoft.com/office/drawing/2014/main" id="{2CE652C6-B9DE-644F-830E-1865864C899C}"/>
              </a:ext>
            </a:extLst>
          </p:cNvPr>
          <p:cNvSpPr txBox="1"/>
          <p:nvPr/>
        </p:nvSpPr>
        <p:spPr>
          <a:xfrm>
            <a:off x="11536489" y="9940592"/>
            <a:ext cx="5134274" cy="321755"/>
          </a:xfrm>
          <a:prstGeom prst="rect">
            <a:avLst/>
          </a:prstGeom>
        </p:spPr>
        <p:txBody>
          <a:bodyPr wrap="square" lIns="0" tIns="0" rIns="0" bIns="0" rtlCol="0" anchor="t">
            <a:spAutoFit/>
          </a:bodyPr>
          <a:lstStyle/>
          <a:p>
            <a:pPr>
              <a:lnSpc>
                <a:spcPts val="2608"/>
              </a:lnSpc>
            </a:pPr>
            <a:r>
              <a:rPr lang="en-US" sz="1863" b="1" dirty="0">
                <a:solidFill>
                  <a:srgbClr val="FFFFFF"/>
                </a:solidFill>
                <a:latin typeface="Prompt Light"/>
              </a:rPr>
              <a:t>https://</a:t>
            </a:r>
            <a:r>
              <a:rPr lang="en-US" sz="1863" b="1" dirty="0" err="1">
                <a:solidFill>
                  <a:srgbClr val="FFFFFF"/>
                </a:solidFill>
                <a:latin typeface="Prompt Light"/>
              </a:rPr>
              <a:t>en.wikipedia.org</a:t>
            </a:r>
            <a:r>
              <a:rPr lang="en-US" sz="1863" b="1" dirty="0">
                <a:solidFill>
                  <a:srgbClr val="FFFFFF"/>
                </a:solidFill>
                <a:latin typeface="Prompt Light"/>
              </a:rPr>
              <a:t>/wiki/</a:t>
            </a:r>
            <a:r>
              <a:rPr lang="en-US" sz="1863" b="1" dirty="0" err="1">
                <a:solidFill>
                  <a:srgbClr val="FFFFFF"/>
                </a:solidFill>
                <a:latin typeface="Prompt Light"/>
              </a:rPr>
              <a:t>Leap_Motion</a:t>
            </a:r>
            <a:endParaRPr lang="en-US" sz="1863" b="1" i="0" dirty="0">
              <a:solidFill>
                <a:srgbClr val="FFFFFF"/>
              </a:solidFill>
              <a:latin typeface="Prompt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2D7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3604" y="720105"/>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E50AD"/>
            </a:solidFill>
          </p:spPr>
        </p:sp>
      </p:grpSp>
      <p:grpSp>
        <p:nvGrpSpPr>
          <p:cNvPr id="4" name="Group 4"/>
          <p:cNvGrpSpPr>
            <a:grpSpLocks noChangeAspect="1"/>
          </p:cNvGrpSpPr>
          <p:nvPr/>
        </p:nvGrpSpPr>
        <p:grpSpPr>
          <a:xfrm>
            <a:off x="8872343" y="8897921"/>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36958"/>
            </a:solidFill>
          </p:spPr>
        </p:sp>
      </p:grpSp>
      <p:grpSp>
        <p:nvGrpSpPr>
          <p:cNvPr id="6" name="Group 6"/>
          <p:cNvGrpSpPr>
            <a:grpSpLocks noChangeAspect="1"/>
          </p:cNvGrpSpPr>
          <p:nvPr/>
        </p:nvGrpSpPr>
        <p:grpSpPr>
          <a:xfrm>
            <a:off x="9765667" y="1749457"/>
            <a:ext cx="7508873" cy="7508843"/>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r="-47683"/>
              </a:stretch>
            </a:blipFill>
          </p:spPr>
        </p:sp>
      </p:grpSp>
      <p:grpSp>
        <p:nvGrpSpPr>
          <p:cNvPr id="8" name="Group 8"/>
          <p:cNvGrpSpPr/>
          <p:nvPr/>
        </p:nvGrpSpPr>
        <p:grpSpPr>
          <a:xfrm>
            <a:off x="15499768" y="-746072"/>
            <a:ext cx="3549544" cy="354954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4939"/>
            </a:solidFill>
          </p:spPr>
        </p:sp>
      </p:grpSp>
      <p:grpSp>
        <p:nvGrpSpPr>
          <p:cNvPr id="10" name="Group 10"/>
          <p:cNvGrpSpPr/>
          <p:nvPr/>
        </p:nvGrpSpPr>
        <p:grpSpPr>
          <a:xfrm>
            <a:off x="683410" y="1993457"/>
            <a:ext cx="9082257" cy="5793886"/>
            <a:chOff x="0" y="-28575"/>
            <a:chExt cx="12109676" cy="7725183"/>
          </a:xfrm>
        </p:grpSpPr>
        <p:sp>
          <p:nvSpPr>
            <p:cNvPr id="11" name="TextBox 11"/>
            <p:cNvSpPr txBox="1"/>
            <p:nvPr/>
          </p:nvSpPr>
          <p:spPr>
            <a:xfrm>
              <a:off x="0" y="-28575"/>
              <a:ext cx="12109676" cy="1444202"/>
            </a:xfrm>
            <a:prstGeom prst="rect">
              <a:avLst/>
            </a:prstGeom>
          </p:spPr>
          <p:txBody>
            <a:bodyPr lIns="0" tIns="0" rIns="0" bIns="0" rtlCol="0" anchor="t">
              <a:spAutoFit/>
            </a:bodyPr>
            <a:lstStyle/>
            <a:p>
              <a:pPr>
                <a:lnSpc>
                  <a:spcPts val="4420"/>
                </a:lnSpc>
              </a:pPr>
              <a:r>
                <a:rPr lang="en-US" sz="3400" i="0" spc="204">
                  <a:solidFill>
                    <a:srgbClr val="FFFFFF"/>
                  </a:solidFill>
                  <a:latin typeface="Prompt Bold"/>
                </a:rPr>
                <a:t>PHOTODIODES ARRAYS BASED APPROACH</a:t>
              </a:r>
            </a:p>
          </p:txBody>
        </p:sp>
        <p:sp>
          <p:nvSpPr>
            <p:cNvPr id="12" name="TextBox 12"/>
            <p:cNvSpPr txBox="1"/>
            <p:nvPr/>
          </p:nvSpPr>
          <p:spPr>
            <a:xfrm>
              <a:off x="0" y="1977092"/>
              <a:ext cx="12109676" cy="5719516"/>
            </a:xfrm>
            <a:prstGeom prst="rect">
              <a:avLst/>
            </a:prstGeom>
          </p:spPr>
          <p:txBody>
            <a:bodyPr lIns="0" tIns="0" rIns="0" bIns="0" rtlCol="0" anchor="t">
              <a:spAutoFit/>
            </a:bodyPr>
            <a:lstStyle/>
            <a:p>
              <a:pPr>
                <a:lnSpc>
                  <a:spcPts val="4200"/>
                </a:lnSpc>
              </a:pPr>
              <a:r>
                <a:rPr lang="en-US" sz="3000" b="0" i="0" dirty="0">
                  <a:solidFill>
                    <a:srgbClr val="FFFFFF"/>
                  </a:solidFill>
                  <a:latin typeface="Prompt Light"/>
                </a:rPr>
                <a:t>Custom built densely packed grid of photodiodes which allows close range hand gesture sensing whilst harvesting power at the same time. </a:t>
              </a:r>
            </a:p>
            <a:p>
              <a:pPr>
                <a:lnSpc>
                  <a:spcPts val="4200"/>
                </a:lnSpc>
              </a:pPr>
              <a:endParaRPr lang="en-US" sz="3000" b="0" i="0" dirty="0">
                <a:solidFill>
                  <a:srgbClr val="FFFFFF"/>
                </a:solidFill>
                <a:latin typeface="Prompt Light"/>
              </a:endParaRPr>
            </a:p>
            <a:p>
              <a:pPr>
                <a:lnSpc>
                  <a:spcPts val="4200"/>
                </a:lnSpc>
              </a:pPr>
              <a:r>
                <a:rPr lang="en-US" sz="3000" b="0" i="0" dirty="0">
                  <a:solidFill>
                    <a:srgbClr val="FFFFFF"/>
                  </a:solidFill>
                  <a:latin typeface="Prompt Light"/>
                </a:rPr>
                <a:t>It is an excellent approach, however it is quite complex as it requires custom built array of photodiodes densely packed on a small chip.</a:t>
              </a:r>
            </a:p>
          </p:txBody>
        </p:sp>
      </p:grpSp>
      <p:sp>
        <p:nvSpPr>
          <p:cNvPr id="13" name="TextBox 13"/>
          <p:cNvSpPr txBox="1"/>
          <p:nvPr/>
        </p:nvSpPr>
        <p:spPr>
          <a:xfrm>
            <a:off x="12421887" y="9220200"/>
            <a:ext cx="3854496" cy="320401"/>
          </a:xfrm>
          <a:prstGeom prst="rect">
            <a:avLst/>
          </a:prstGeom>
        </p:spPr>
        <p:txBody>
          <a:bodyPr lIns="0" tIns="0" rIns="0" bIns="0" rtlCol="0" anchor="t">
            <a:spAutoFit/>
          </a:bodyPr>
          <a:lstStyle/>
          <a:p>
            <a:pPr>
              <a:lnSpc>
                <a:spcPts val="2608"/>
              </a:lnSpc>
            </a:pPr>
            <a:r>
              <a:rPr lang="en-US" sz="1863" b="1" i="0">
                <a:solidFill>
                  <a:srgbClr val="FFFFFF"/>
                </a:solidFill>
                <a:latin typeface="Prompt Light"/>
              </a:rPr>
              <a:t>Google Images.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32D7D"/>
        </a:solidFill>
        <a:effectLst/>
      </p:bgPr>
    </p:bg>
    <p:spTree>
      <p:nvGrpSpPr>
        <p:cNvPr id="1" name=""/>
        <p:cNvGrpSpPr/>
        <p:nvPr/>
      </p:nvGrpSpPr>
      <p:grpSpPr>
        <a:xfrm>
          <a:off x="0" y="0"/>
          <a:ext cx="0" cy="0"/>
          <a:chOff x="0" y="0"/>
          <a:chExt cx="0" cy="0"/>
        </a:xfrm>
      </p:grpSpPr>
      <p:grpSp>
        <p:nvGrpSpPr>
          <p:cNvPr id="2" name="Group 2"/>
          <p:cNvGrpSpPr/>
          <p:nvPr/>
        </p:nvGrpSpPr>
        <p:grpSpPr>
          <a:xfrm>
            <a:off x="16449673" y="7302219"/>
            <a:ext cx="3549544" cy="354954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958"/>
            </a:solidFill>
          </p:spPr>
        </p:sp>
      </p:grpSp>
      <p:grpSp>
        <p:nvGrpSpPr>
          <p:cNvPr id="4" name="Group 4"/>
          <p:cNvGrpSpPr>
            <a:grpSpLocks noChangeAspect="1"/>
          </p:cNvGrpSpPr>
          <p:nvPr/>
        </p:nvGrpSpPr>
        <p:grpSpPr>
          <a:xfrm>
            <a:off x="474126" y="877147"/>
            <a:ext cx="7963831" cy="7963799"/>
            <a:chOff x="0" y="0"/>
            <a:chExt cx="6350000" cy="6349975"/>
          </a:xfrm>
        </p:grpSpPr>
        <p:sp>
          <p:nvSpPr>
            <p:cNvPr id="5" name="Freeform 5">
              <a:hlinkClick r:id="rId2"/>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sp>
      </p:grpSp>
      <p:grpSp>
        <p:nvGrpSpPr>
          <p:cNvPr id="6" name="Group 6"/>
          <p:cNvGrpSpPr>
            <a:grpSpLocks noChangeAspect="1"/>
          </p:cNvGrpSpPr>
          <p:nvPr/>
        </p:nvGrpSpPr>
        <p:grpSpPr>
          <a:xfrm>
            <a:off x="5594456" y="8512228"/>
            <a:ext cx="3549544" cy="3549544"/>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E50AD"/>
            </a:solidFill>
          </p:spPr>
        </p:sp>
      </p:grpSp>
      <p:grpSp>
        <p:nvGrpSpPr>
          <p:cNvPr id="8" name="Group 8"/>
          <p:cNvGrpSpPr/>
          <p:nvPr/>
        </p:nvGrpSpPr>
        <p:grpSpPr>
          <a:xfrm>
            <a:off x="-357452" y="-1409594"/>
            <a:ext cx="3549544" cy="3549544"/>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4939"/>
            </a:solidFill>
          </p:spPr>
        </p:sp>
      </p:grpSp>
      <p:grpSp>
        <p:nvGrpSpPr>
          <p:cNvPr id="10" name="Group 10"/>
          <p:cNvGrpSpPr/>
          <p:nvPr/>
        </p:nvGrpSpPr>
        <p:grpSpPr>
          <a:xfrm>
            <a:off x="8731617" y="877147"/>
            <a:ext cx="9082257" cy="7948322"/>
            <a:chOff x="0" y="-28575"/>
            <a:chExt cx="12109676" cy="10597763"/>
          </a:xfrm>
        </p:grpSpPr>
        <p:sp>
          <p:nvSpPr>
            <p:cNvPr id="11" name="TextBox 11"/>
            <p:cNvSpPr txBox="1"/>
            <p:nvPr/>
          </p:nvSpPr>
          <p:spPr>
            <a:xfrm>
              <a:off x="0" y="-28575"/>
              <a:ext cx="12109676" cy="1444202"/>
            </a:xfrm>
            <a:prstGeom prst="rect">
              <a:avLst/>
            </a:prstGeom>
          </p:spPr>
          <p:txBody>
            <a:bodyPr lIns="0" tIns="0" rIns="0" bIns="0" rtlCol="0" anchor="t">
              <a:spAutoFit/>
            </a:bodyPr>
            <a:lstStyle/>
            <a:p>
              <a:pPr>
                <a:lnSpc>
                  <a:spcPts val="4420"/>
                </a:lnSpc>
              </a:pPr>
              <a:r>
                <a:rPr lang="en-US" sz="3400" i="0" spc="204">
                  <a:solidFill>
                    <a:srgbClr val="FFFFFF"/>
                  </a:solidFill>
                  <a:latin typeface="Prompt Bold"/>
                </a:rPr>
                <a:t>PHOTOVOLTAIC MODULE BASED APPROACH</a:t>
              </a:r>
            </a:p>
          </p:txBody>
        </p:sp>
        <p:sp>
          <p:nvSpPr>
            <p:cNvPr id="12" name="TextBox 12"/>
            <p:cNvSpPr txBox="1"/>
            <p:nvPr/>
          </p:nvSpPr>
          <p:spPr>
            <a:xfrm>
              <a:off x="0" y="1977092"/>
              <a:ext cx="12109676" cy="8592096"/>
            </a:xfrm>
            <a:prstGeom prst="rect">
              <a:avLst/>
            </a:prstGeom>
          </p:spPr>
          <p:txBody>
            <a:bodyPr lIns="0" tIns="0" rIns="0" bIns="0" rtlCol="0" anchor="t">
              <a:spAutoFit/>
            </a:bodyPr>
            <a:lstStyle/>
            <a:p>
              <a:pPr>
                <a:lnSpc>
                  <a:spcPts val="4200"/>
                </a:lnSpc>
              </a:pPr>
              <a:r>
                <a:rPr lang="en-US" sz="3000" b="0" i="0" dirty="0">
                  <a:solidFill>
                    <a:srgbClr val="FFFFFF"/>
                  </a:solidFill>
                  <a:latin typeface="Prompt Light"/>
                </a:rPr>
                <a:t>I propose the use of a photovoltaic (PV) module (solar strip) which will, similarly to Li et al. [2], be harvesting power whilst sensing gestures by partially shadowing the PV module. Unlike Li et al. [2] it will sense hand gestures as well.</a:t>
              </a:r>
            </a:p>
            <a:p>
              <a:pPr>
                <a:lnSpc>
                  <a:spcPts val="4200"/>
                </a:lnSpc>
              </a:pPr>
              <a:endParaRPr lang="en-US" sz="3000" b="0" i="0" dirty="0">
                <a:solidFill>
                  <a:srgbClr val="FFFFFF"/>
                </a:solidFill>
                <a:latin typeface="Prompt Light"/>
              </a:endParaRPr>
            </a:p>
            <a:p>
              <a:pPr>
                <a:lnSpc>
                  <a:spcPts val="4200"/>
                </a:lnSpc>
              </a:pPr>
              <a:r>
                <a:rPr lang="en-US" sz="3000" b="0" i="0" dirty="0">
                  <a:solidFill>
                    <a:srgbClr val="FFFFFF"/>
                  </a:solidFill>
                  <a:latin typeface="Prompt Light"/>
                </a:rPr>
                <a:t>Moreover, the PV module will be connected to a single board computer which will provide the interactive ability for the table top. This system will read live data from the photovoltaic module in form of dc electricity and detect patterns whilst harvesting energy at the same time.</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2D7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419600" y="-2168369"/>
            <a:ext cx="3650938" cy="3650938"/>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CD4939"/>
            </a:solidFill>
          </p:spPr>
        </p:sp>
      </p:grpSp>
      <p:grpSp>
        <p:nvGrpSpPr>
          <p:cNvPr id="4" name="Group 4"/>
          <p:cNvGrpSpPr>
            <a:grpSpLocks noChangeAspect="1"/>
          </p:cNvGrpSpPr>
          <p:nvPr/>
        </p:nvGrpSpPr>
        <p:grpSpPr>
          <a:xfrm>
            <a:off x="16462531" y="7432831"/>
            <a:ext cx="3650938" cy="3650938"/>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36958"/>
            </a:solidFill>
          </p:spPr>
        </p:sp>
      </p:grpSp>
      <p:grpSp>
        <p:nvGrpSpPr>
          <p:cNvPr id="6" name="Group 6"/>
          <p:cNvGrpSpPr/>
          <p:nvPr/>
        </p:nvGrpSpPr>
        <p:grpSpPr>
          <a:xfrm>
            <a:off x="-796769" y="8276158"/>
            <a:ext cx="3650938" cy="365093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E50AD"/>
            </a:solidFill>
          </p:spPr>
        </p:sp>
      </p:grpSp>
      <p:pic>
        <p:nvPicPr>
          <p:cNvPr id="8" name="Picture 8"/>
          <p:cNvPicPr>
            <a:picLocks noChangeAspect="1"/>
          </p:cNvPicPr>
          <p:nvPr/>
        </p:nvPicPr>
        <p:blipFill>
          <a:blip r:embed="rId2"/>
          <a:srcRect l="1862" t="532" r="1862"/>
          <a:stretch>
            <a:fillRect/>
          </a:stretch>
        </p:blipFill>
        <p:spPr>
          <a:xfrm>
            <a:off x="9144000" y="353144"/>
            <a:ext cx="8498169" cy="4060721"/>
          </a:xfrm>
          <a:prstGeom prst="rect">
            <a:avLst/>
          </a:prstGeom>
        </p:spPr>
      </p:pic>
      <p:sp>
        <p:nvSpPr>
          <p:cNvPr id="9" name="TextBox 9"/>
          <p:cNvSpPr txBox="1"/>
          <p:nvPr/>
        </p:nvSpPr>
        <p:spPr>
          <a:xfrm>
            <a:off x="919193" y="847431"/>
            <a:ext cx="7000814" cy="1069975"/>
          </a:xfrm>
          <a:prstGeom prst="rect">
            <a:avLst/>
          </a:prstGeom>
        </p:spPr>
        <p:txBody>
          <a:bodyPr lIns="0" tIns="0" rIns="0" bIns="0" rtlCol="0" anchor="t">
            <a:spAutoFit/>
          </a:bodyPr>
          <a:lstStyle/>
          <a:p>
            <a:pPr>
              <a:lnSpc>
                <a:spcPts val="8000"/>
              </a:lnSpc>
            </a:pPr>
            <a:r>
              <a:rPr lang="en-US" sz="8000" b="0" i="0" spc="-80">
                <a:solidFill>
                  <a:srgbClr val="FFFFFF"/>
                </a:solidFill>
                <a:latin typeface="Prompt Bold"/>
              </a:rPr>
              <a:t>Photovoltaics</a:t>
            </a:r>
          </a:p>
        </p:txBody>
      </p:sp>
      <p:sp>
        <p:nvSpPr>
          <p:cNvPr id="10" name="TextBox 10"/>
          <p:cNvSpPr txBox="1"/>
          <p:nvPr/>
        </p:nvSpPr>
        <p:spPr>
          <a:xfrm>
            <a:off x="9768187" y="4508206"/>
            <a:ext cx="7249794" cy="320401"/>
          </a:xfrm>
          <a:prstGeom prst="rect">
            <a:avLst/>
          </a:prstGeom>
        </p:spPr>
        <p:txBody>
          <a:bodyPr lIns="0" tIns="0" rIns="0" bIns="0" rtlCol="0" anchor="t">
            <a:spAutoFit/>
          </a:bodyPr>
          <a:lstStyle/>
          <a:p>
            <a:pPr>
              <a:lnSpc>
                <a:spcPts val="2608"/>
              </a:lnSpc>
            </a:pPr>
            <a:r>
              <a:rPr lang="en-US" sz="1863" b="1" i="0">
                <a:solidFill>
                  <a:srgbClr val="FFFFFF"/>
                </a:solidFill>
                <a:latin typeface="Prompt Light"/>
              </a:rPr>
              <a:t>Illustrated operation of a basic photovoltaic cell. (edited) [5]</a:t>
            </a:r>
          </a:p>
        </p:txBody>
      </p:sp>
      <p:sp>
        <p:nvSpPr>
          <p:cNvPr id="11" name="TextBox 11"/>
          <p:cNvSpPr txBox="1"/>
          <p:nvPr/>
        </p:nvSpPr>
        <p:spPr>
          <a:xfrm>
            <a:off x="919193" y="1850731"/>
            <a:ext cx="7952832" cy="5857875"/>
          </a:xfrm>
          <a:prstGeom prst="rect">
            <a:avLst/>
          </a:prstGeom>
        </p:spPr>
        <p:txBody>
          <a:bodyPr lIns="0" tIns="0" rIns="0" bIns="0" rtlCol="0" anchor="t">
            <a:spAutoFit/>
          </a:bodyPr>
          <a:lstStyle/>
          <a:p>
            <a:pPr>
              <a:lnSpc>
                <a:spcPts val="4200"/>
              </a:lnSpc>
            </a:pPr>
            <a:r>
              <a:rPr lang="en-US" sz="3000" b="0" i="0">
                <a:solidFill>
                  <a:srgbClr val="FFFFFF"/>
                </a:solidFill>
                <a:latin typeface="Prompt Light"/>
              </a:rPr>
              <a:t>In photovoltaics the light is directly converted into electricity at the atomic level as illustrated in the figure. The cells are designed to supply electricity at a certain voltage. And the generated current is directly dependent on how much light strikes the module. [5] When the light above the module is blocked, a certain type of noise is introduced in the data readings of the electric current output. </a:t>
            </a:r>
          </a:p>
        </p:txBody>
      </p:sp>
      <p:sp>
        <p:nvSpPr>
          <p:cNvPr id="12" name="TextBox 12"/>
          <p:cNvSpPr txBox="1"/>
          <p:nvPr/>
        </p:nvSpPr>
        <p:spPr>
          <a:xfrm>
            <a:off x="9416668" y="5076825"/>
            <a:ext cx="7952832" cy="2657475"/>
          </a:xfrm>
          <a:prstGeom prst="rect">
            <a:avLst/>
          </a:prstGeom>
        </p:spPr>
        <p:txBody>
          <a:bodyPr lIns="0" tIns="0" rIns="0" bIns="0" rtlCol="0" anchor="t">
            <a:spAutoFit/>
          </a:bodyPr>
          <a:lstStyle/>
          <a:p>
            <a:pPr>
              <a:lnSpc>
                <a:spcPts val="4200"/>
              </a:lnSpc>
            </a:pPr>
            <a:r>
              <a:rPr lang="en-US" sz="3000" b="0" i="0">
                <a:solidFill>
                  <a:srgbClr val="FFFFFF"/>
                </a:solidFill>
                <a:latin typeface="Prompt Light"/>
              </a:rPr>
              <a:t>From conducted experiments it is clear that based on different hand gestures, such as hand swipes and fist formation, above the photovoltaic module, distinct types of noise are encountered.</a:t>
            </a:r>
          </a:p>
        </p:txBody>
      </p:sp>
      <p:sp>
        <p:nvSpPr>
          <p:cNvPr id="13" name="TextBox 13"/>
          <p:cNvSpPr txBox="1"/>
          <p:nvPr/>
        </p:nvSpPr>
        <p:spPr>
          <a:xfrm>
            <a:off x="9416668" y="7927127"/>
            <a:ext cx="6456171" cy="1590675"/>
          </a:xfrm>
          <a:prstGeom prst="rect">
            <a:avLst/>
          </a:prstGeom>
        </p:spPr>
        <p:txBody>
          <a:bodyPr lIns="0" tIns="0" rIns="0" bIns="0" rtlCol="0" anchor="t">
            <a:spAutoFit/>
          </a:bodyPr>
          <a:lstStyle/>
          <a:p>
            <a:pPr>
              <a:lnSpc>
                <a:spcPts val="4200"/>
              </a:lnSpc>
            </a:pPr>
            <a:r>
              <a:rPr lang="en-US" sz="3000" b="0" i="0" dirty="0">
                <a:solidFill>
                  <a:srgbClr val="FFFFFF"/>
                </a:solidFill>
                <a:latin typeface="Prompt Light"/>
              </a:rPr>
              <a:t>Thus, the output data can be fed into a learning algorithm for pattern recognition.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2D7D"/>
        </a:solidFill>
        <a:effectLst/>
      </p:bgPr>
    </p:bg>
    <p:spTree>
      <p:nvGrpSpPr>
        <p:cNvPr id="1" name=""/>
        <p:cNvGrpSpPr/>
        <p:nvPr/>
      </p:nvGrpSpPr>
      <p:grpSpPr>
        <a:xfrm>
          <a:off x="0" y="0"/>
          <a:ext cx="0" cy="0"/>
          <a:chOff x="0" y="0"/>
          <a:chExt cx="0" cy="0"/>
        </a:xfrm>
      </p:grpSpPr>
      <p:sp>
        <p:nvSpPr>
          <p:cNvPr id="2" name="TextBox 2"/>
          <p:cNvSpPr txBox="1"/>
          <p:nvPr/>
        </p:nvSpPr>
        <p:spPr>
          <a:xfrm>
            <a:off x="1028700" y="569912"/>
            <a:ext cx="16538302" cy="1069975"/>
          </a:xfrm>
          <a:prstGeom prst="rect">
            <a:avLst/>
          </a:prstGeom>
        </p:spPr>
        <p:txBody>
          <a:bodyPr lIns="0" tIns="0" rIns="0" bIns="0" rtlCol="0" anchor="t">
            <a:spAutoFit/>
          </a:bodyPr>
          <a:lstStyle/>
          <a:p>
            <a:pPr>
              <a:lnSpc>
                <a:spcPts val="8000"/>
              </a:lnSpc>
            </a:pPr>
            <a:r>
              <a:rPr lang="en-US" sz="8000" b="0" i="0" spc="-80">
                <a:solidFill>
                  <a:srgbClr val="FFFFFF"/>
                </a:solidFill>
                <a:latin typeface="Prompt Bold"/>
              </a:rPr>
              <a:t>Photovoltaic Approach Summary</a:t>
            </a:r>
          </a:p>
        </p:txBody>
      </p:sp>
      <p:pic>
        <p:nvPicPr>
          <p:cNvPr id="3" name="Picture 3"/>
          <p:cNvPicPr>
            <a:picLocks noChangeAspect="1"/>
          </p:cNvPicPr>
          <p:nvPr/>
        </p:nvPicPr>
        <p:blipFill>
          <a:blip r:embed="rId2"/>
          <a:srcRect/>
          <a:stretch>
            <a:fillRect/>
          </a:stretch>
        </p:blipFill>
        <p:spPr>
          <a:xfrm>
            <a:off x="12013036" y="4768268"/>
            <a:ext cx="6274964" cy="6274964"/>
          </a:xfrm>
          <a:prstGeom prst="rect">
            <a:avLst/>
          </a:prstGeom>
        </p:spPr>
      </p:pic>
      <p:sp>
        <p:nvSpPr>
          <p:cNvPr id="4" name="TextBox 4"/>
          <p:cNvSpPr txBox="1"/>
          <p:nvPr/>
        </p:nvSpPr>
        <p:spPr>
          <a:xfrm>
            <a:off x="1028700" y="1522692"/>
            <a:ext cx="9951046" cy="8598508"/>
          </a:xfrm>
          <a:prstGeom prst="rect">
            <a:avLst/>
          </a:prstGeom>
        </p:spPr>
        <p:txBody>
          <a:bodyPr lIns="0" tIns="0" rIns="0" bIns="0" rtlCol="0" anchor="t">
            <a:spAutoFit/>
          </a:bodyPr>
          <a:lstStyle/>
          <a:p>
            <a:pPr>
              <a:lnSpc>
                <a:spcPts val="4200"/>
              </a:lnSpc>
            </a:pPr>
            <a:r>
              <a:rPr lang="en-US" sz="3000" b="0" i="0" dirty="0">
                <a:solidFill>
                  <a:srgbClr val="FFFFFF"/>
                </a:solidFill>
                <a:latin typeface="Prompt Light"/>
              </a:rPr>
              <a:t>This approach has many advantages. It is self-contained, no delays in response time, and requires little to no setup as the PV module is already assembled. A novice user would be able to use the system with minimum effort. However, the ease for the end user comes with challenges during development.</a:t>
            </a:r>
          </a:p>
          <a:p>
            <a:pPr>
              <a:lnSpc>
                <a:spcPts val="4200"/>
              </a:lnSpc>
            </a:pPr>
            <a:endParaRPr lang="en-US" sz="3000" b="0" i="0" dirty="0">
              <a:solidFill>
                <a:srgbClr val="FFFFFF"/>
              </a:solidFill>
              <a:latin typeface="Prompt Light"/>
            </a:endParaRPr>
          </a:p>
          <a:p>
            <a:pPr>
              <a:lnSpc>
                <a:spcPts val="4200"/>
              </a:lnSpc>
            </a:pPr>
            <a:r>
              <a:rPr lang="en-US" sz="3000" b="0" i="0" dirty="0">
                <a:solidFill>
                  <a:srgbClr val="FFFFFF"/>
                </a:solidFill>
                <a:latin typeface="Prompt Light"/>
              </a:rPr>
              <a:t>The main challenges with this approach are light conditions. We cannot assume control over the lighting in the environment that the system operates. Different light sources may introduce unpredictable noise generated by level of light, light direction and flickering. Furthermore, the system must </a:t>
            </a:r>
            <a:r>
              <a:rPr lang="en-US" sz="3000" b="0" i="0" dirty="0" err="1">
                <a:solidFill>
                  <a:srgbClr val="FFFFFF"/>
                </a:solidFill>
                <a:latin typeface="Prompt Light"/>
              </a:rPr>
              <a:t>recognise</a:t>
            </a:r>
            <a:r>
              <a:rPr lang="en-US" sz="3000" b="0" i="0" dirty="0">
                <a:solidFill>
                  <a:srgbClr val="FFFFFF"/>
                </a:solidFill>
                <a:latin typeface="Prompt Light"/>
              </a:rPr>
              <a:t> equally the same gestures regardless of the user or orientation of the PV module.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5357D"/>
        </a:solidFill>
        <a:effectLst/>
      </p:bgPr>
    </p:bg>
    <p:spTree>
      <p:nvGrpSpPr>
        <p:cNvPr id="1" name=""/>
        <p:cNvGrpSpPr/>
        <p:nvPr/>
      </p:nvGrpSpPr>
      <p:grpSpPr>
        <a:xfrm>
          <a:off x="0" y="0"/>
          <a:ext cx="0" cy="0"/>
          <a:chOff x="0" y="0"/>
          <a:chExt cx="0" cy="0"/>
        </a:xfrm>
      </p:grpSpPr>
      <p:sp>
        <p:nvSpPr>
          <p:cNvPr id="2" name="TextBox 2"/>
          <p:cNvSpPr txBox="1"/>
          <p:nvPr/>
        </p:nvSpPr>
        <p:spPr>
          <a:xfrm>
            <a:off x="1028700" y="569912"/>
            <a:ext cx="16538302" cy="1069975"/>
          </a:xfrm>
          <a:prstGeom prst="rect">
            <a:avLst/>
          </a:prstGeom>
        </p:spPr>
        <p:txBody>
          <a:bodyPr lIns="0" tIns="0" rIns="0" bIns="0" rtlCol="0" anchor="t">
            <a:spAutoFit/>
          </a:bodyPr>
          <a:lstStyle/>
          <a:p>
            <a:pPr>
              <a:lnSpc>
                <a:spcPts val="8000"/>
              </a:lnSpc>
            </a:pPr>
            <a:r>
              <a:rPr lang="en-US" sz="8000" b="0" i="0" spc="-80" dirty="0">
                <a:solidFill>
                  <a:srgbClr val="FFFFFF"/>
                </a:solidFill>
                <a:latin typeface="Prompt Bold"/>
              </a:rPr>
              <a:t>Pattern Recognition</a:t>
            </a:r>
          </a:p>
        </p:txBody>
      </p:sp>
      <p:pic>
        <p:nvPicPr>
          <p:cNvPr id="3" name="Picture 3"/>
          <p:cNvPicPr>
            <a:picLocks noChangeAspect="1"/>
          </p:cNvPicPr>
          <p:nvPr/>
        </p:nvPicPr>
        <p:blipFill>
          <a:blip r:embed="rId2"/>
          <a:srcRect/>
          <a:stretch>
            <a:fillRect/>
          </a:stretch>
        </p:blipFill>
        <p:spPr>
          <a:xfrm>
            <a:off x="12013036" y="4768268"/>
            <a:ext cx="6274964" cy="6274964"/>
          </a:xfrm>
          <a:prstGeom prst="rect">
            <a:avLst/>
          </a:prstGeom>
        </p:spPr>
      </p:pic>
      <p:sp>
        <p:nvSpPr>
          <p:cNvPr id="4" name="TextBox 4"/>
          <p:cNvSpPr txBox="1"/>
          <p:nvPr/>
        </p:nvSpPr>
        <p:spPr>
          <a:xfrm>
            <a:off x="999153" y="1943100"/>
            <a:ext cx="9951046" cy="6444072"/>
          </a:xfrm>
          <a:prstGeom prst="rect">
            <a:avLst/>
          </a:prstGeom>
        </p:spPr>
        <p:txBody>
          <a:bodyPr lIns="0" tIns="0" rIns="0" bIns="0" rtlCol="0" anchor="t">
            <a:spAutoFit/>
          </a:bodyPr>
          <a:lstStyle/>
          <a:p>
            <a:pPr>
              <a:lnSpc>
                <a:spcPts val="4200"/>
              </a:lnSpc>
            </a:pPr>
            <a:r>
              <a:rPr lang="en-US" sz="3000" b="0" i="0" dirty="0">
                <a:solidFill>
                  <a:srgbClr val="FFFFFF"/>
                </a:solidFill>
                <a:latin typeface="Prompt Light"/>
              </a:rPr>
              <a:t>In combination with the Photovoltaic module, I will consider several pattern recognition algorithms.</a:t>
            </a:r>
            <a:br>
              <a:rPr lang="en-US" sz="3000" b="0" i="0" dirty="0">
                <a:solidFill>
                  <a:srgbClr val="FFFFFF"/>
                </a:solidFill>
                <a:latin typeface="Prompt Light"/>
              </a:rPr>
            </a:br>
            <a:br>
              <a:rPr lang="en-US" sz="3000" b="0" i="0" dirty="0">
                <a:solidFill>
                  <a:srgbClr val="FFFFFF"/>
                </a:solidFill>
                <a:latin typeface="Prompt Light"/>
              </a:rPr>
            </a:br>
            <a:r>
              <a:rPr lang="en-US" sz="3000" b="0" i="0" dirty="0">
                <a:solidFill>
                  <a:srgbClr val="FFFFFF"/>
                </a:solidFill>
                <a:latin typeface="Prompt Light"/>
              </a:rPr>
              <a:t>K-nearest </a:t>
            </a:r>
            <a:r>
              <a:rPr lang="en-US" sz="3000" b="0" i="0" dirty="0" err="1">
                <a:solidFill>
                  <a:srgbClr val="FFFFFF"/>
                </a:solidFill>
                <a:latin typeface="Prompt Light"/>
              </a:rPr>
              <a:t>neighbours</a:t>
            </a:r>
            <a:r>
              <a:rPr lang="en-US" sz="3000" b="0" i="0" dirty="0">
                <a:solidFill>
                  <a:srgbClr val="FFFFFF"/>
                </a:solidFill>
                <a:latin typeface="Prompt Light"/>
              </a:rPr>
              <a:t>.</a:t>
            </a:r>
            <a:br>
              <a:rPr lang="en-US" sz="3000" b="0" i="0" dirty="0">
                <a:solidFill>
                  <a:srgbClr val="FFFFFF"/>
                </a:solidFill>
                <a:latin typeface="Prompt Light"/>
              </a:rPr>
            </a:br>
            <a:br>
              <a:rPr lang="en-US" sz="3000" b="0" i="0" dirty="0">
                <a:solidFill>
                  <a:srgbClr val="FFFFFF"/>
                </a:solidFill>
                <a:latin typeface="Prompt Light"/>
              </a:rPr>
            </a:br>
            <a:r>
              <a:rPr lang="en-US" sz="3000" b="0" i="0" dirty="0">
                <a:solidFill>
                  <a:srgbClr val="FFFFFF"/>
                </a:solidFill>
                <a:latin typeface="Prompt Light"/>
              </a:rPr>
              <a:t>Linear Discriminant Analysis (LDA).</a:t>
            </a:r>
            <a:br>
              <a:rPr lang="en-US" sz="3000" b="0" i="0" dirty="0">
                <a:solidFill>
                  <a:srgbClr val="FFFFFF"/>
                </a:solidFill>
                <a:latin typeface="Prompt Light"/>
              </a:rPr>
            </a:br>
            <a:br>
              <a:rPr lang="en-US" sz="3000" b="0" i="0" dirty="0">
                <a:solidFill>
                  <a:srgbClr val="FFFFFF"/>
                </a:solidFill>
                <a:latin typeface="Prompt Light"/>
              </a:rPr>
            </a:br>
            <a:r>
              <a:rPr lang="en-US" sz="3000" b="0" i="0" dirty="0">
                <a:solidFill>
                  <a:srgbClr val="FFFFFF"/>
                </a:solidFill>
                <a:latin typeface="Prompt Light"/>
              </a:rPr>
              <a:t>Neural networks.</a:t>
            </a:r>
            <a:br>
              <a:rPr lang="en-US" sz="3000" b="0" i="0" dirty="0">
                <a:solidFill>
                  <a:srgbClr val="FFFFFF"/>
                </a:solidFill>
                <a:latin typeface="Prompt Light"/>
              </a:rPr>
            </a:br>
            <a:br>
              <a:rPr lang="en-US" sz="3000" b="0" i="0" dirty="0">
                <a:solidFill>
                  <a:srgbClr val="FFFFFF"/>
                </a:solidFill>
                <a:latin typeface="Prompt Light"/>
              </a:rPr>
            </a:br>
            <a:r>
              <a:rPr lang="en-US" sz="3000" b="0" i="0" dirty="0">
                <a:solidFill>
                  <a:srgbClr val="FFFFFF"/>
                </a:solidFill>
                <a:latin typeface="Prompt Light"/>
              </a:rPr>
              <a:t>I will evaluate the results from each and decide which is more suitable for this project, in terms of accuracy, speed and effectiveness.</a:t>
            </a:r>
          </a:p>
        </p:txBody>
      </p:sp>
    </p:spTree>
    <p:extLst>
      <p:ext uri="{BB962C8B-B14F-4D97-AF65-F5344CB8AC3E}">
        <p14:creationId xmlns:p14="http://schemas.microsoft.com/office/powerpoint/2010/main" val="3947106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695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800000">
            <a:off x="0" y="-641932"/>
            <a:ext cx="11570864" cy="11570864"/>
          </a:xfrm>
          <a:prstGeom prst="rect">
            <a:avLst/>
          </a:prstGeom>
        </p:spPr>
      </p:pic>
      <p:pic>
        <p:nvPicPr>
          <p:cNvPr id="3" name="Picture 3"/>
          <p:cNvPicPr>
            <a:picLocks noChangeAspect="1"/>
          </p:cNvPicPr>
          <p:nvPr/>
        </p:nvPicPr>
        <p:blipFill>
          <a:blip r:embed="rId3"/>
          <a:srcRect t="825" r="3514" b="825"/>
          <a:stretch>
            <a:fillRect/>
          </a:stretch>
        </p:blipFill>
        <p:spPr>
          <a:xfrm>
            <a:off x="860935" y="1028700"/>
            <a:ext cx="6639540" cy="8527934"/>
          </a:xfrm>
          <a:prstGeom prst="rect">
            <a:avLst/>
          </a:prstGeom>
        </p:spPr>
      </p:pic>
      <p:sp>
        <p:nvSpPr>
          <p:cNvPr id="4" name="TextBox 4"/>
          <p:cNvSpPr txBox="1"/>
          <p:nvPr/>
        </p:nvSpPr>
        <p:spPr>
          <a:xfrm>
            <a:off x="9801286" y="1181100"/>
            <a:ext cx="7458014" cy="1069975"/>
          </a:xfrm>
          <a:prstGeom prst="rect">
            <a:avLst/>
          </a:prstGeom>
        </p:spPr>
        <p:txBody>
          <a:bodyPr lIns="0" tIns="0" rIns="0" bIns="0" rtlCol="0" anchor="t">
            <a:spAutoFit/>
          </a:bodyPr>
          <a:lstStyle/>
          <a:p>
            <a:pPr>
              <a:lnSpc>
                <a:spcPts val="8000"/>
              </a:lnSpc>
            </a:pPr>
            <a:r>
              <a:rPr lang="en-US" sz="8000" b="0" i="0" spc="-80">
                <a:solidFill>
                  <a:srgbClr val="FFFFFF"/>
                </a:solidFill>
                <a:latin typeface="Prompt Bold"/>
              </a:rPr>
              <a:t>Plan of actions</a:t>
            </a:r>
          </a:p>
        </p:txBody>
      </p:sp>
      <p:sp>
        <p:nvSpPr>
          <p:cNvPr id="5" name="TextBox 5"/>
          <p:cNvSpPr txBox="1"/>
          <p:nvPr/>
        </p:nvSpPr>
        <p:spPr>
          <a:xfrm>
            <a:off x="9801286" y="2529381"/>
            <a:ext cx="7780242" cy="6982681"/>
          </a:xfrm>
          <a:prstGeom prst="rect">
            <a:avLst/>
          </a:prstGeom>
        </p:spPr>
        <p:txBody>
          <a:bodyPr lIns="0" tIns="0" rIns="0" bIns="0" rtlCol="0" anchor="t">
            <a:spAutoFit/>
          </a:bodyPr>
          <a:lstStyle/>
          <a:p>
            <a:pPr>
              <a:lnSpc>
                <a:spcPts val="4200"/>
              </a:lnSpc>
            </a:pPr>
            <a:r>
              <a:rPr lang="en-US" sz="3000" b="0" i="0" dirty="0">
                <a:solidFill>
                  <a:srgbClr val="FFFFFF"/>
                </a:solidFill>
                <a:latin typeface="Prompt Light"/>
              </a:rPr>
              <a:t>November 2019, Background research.</a:t>
            </a:r>
          </a:p>
          <a:p>
            <a:pPr>
              <a:lnSpc>
                <a:spcPts val="4200"/>
              </a:lnSpc>
            </a:pPr>
            <a:endParaRPr lang="en-US" sz="3000" b="0" i="0" dirty="0">
              <a:solidFill>
                <a:srgbClr val="FFFFFF"/>
              </a:solidFill>
              <a:latin typeface="Prompt Light"/>
            </a:endParaRPr>
          </a:p>
          <a:p>
            <a:pPr>
              <a:lnSpc>
                <a:spcPts val="4200"/>
              </a:lnSpc>
            </a:pPr>
            <a:r>
              <a:rPr lang="en-US" sz="3000" b="0" i="0" dirty="0">
                <a:solidFill>
                  <a:srgbClr val="FFFFFF"/>
                </a:solidFill>
                <a:latin typeface="Prompt Light"/>
              </a:rPr>
              <a:t>December 2019, PV module experiments and Project definition.</a:t>
            </a:r>
          </a:p>
          <a:p>
            <a:pPr>
              <a:lnSpc>
                <a:spcPts val="4200"/>
              </a:lnSpc>
            </a:pPr>
            <a:endParaRPr lang="en-US" sz="3000" b="0" i="0" dirty="0">
              <a:solidFill>
                <a:srgbClr val="FFFFFF"/>
              </a:solidFill>
              <a:latin typeface="Prompt Light"/>
            </a:endParaRPr>
          </a:p>
          <a:p>
            <a:pPr>
              <a:lnSpc>
                <a:spcPts val="4200"/>
              </a:lnSpc>
            </a:pPr>
            <a:r>
              <a:rPr lang="en-US" sz="3000" b="0" i="0" dirty="0">
                <a:solidFill>
                  <a:srgbClr val="FFFFFF"/>
                </a:solidFill>
                <a:latin typeface="Prompt Light"/>
              </a:rPr>
              <a:t>January to March 2020, Controlled User study and System testing.</a:t>
            </a:r>
          </a:p>
          <a:p>
            <a:pPr>
              <a:lnSpc>
                <a:spcPts val="4200"/>
              </a:lnSpc>
            </a:pPr>
            <a:endParaRPr lang="en-US" sz="3000" b="0" i="0" dirty="0">
              <a:solidFill>
                <a:srgbClr val="FFFFFF"/>
              </a:solidFill>
              <a:latin typeface="Prompt Light"/>
            </a:endParaRPr>
          </a:p>
          <a:p>
            <a:pPr>
              <a:lnSpc>
                <a:spcPts val="4200"/>
              </a:lnSpc>
            </a:pPr>
            <a:r>
              <a:rPr lang="en-US" sz="3000" b="0" i="0" dirty="0">
                <a:solidFill>
                  <a:srgbClr val="FFFFFF"/>
                </a:solidFill>
                <a:latin typeface="Prompt Light"/>
              </a:rPr>
              <a:t>January to May 2020, Evaluation of patter matching algorithms.</a:t>
            </a:r>
          </a:p>
          <a:p>
            <a:pPr>
              <a:lnSpc>
                <a:spcPts val="4200"/>
              </a:lnSpc>
            </a:pPr>
            <a:endParaRPr lang="en-US" sz="3000" b="0" i="0" dirty="0">
              <a:solidFill>
                <a:srgbClr val="FFFFFF"/>
              </a:solidFill>
              <a:latin typeface="Prompt Light"/>
            </a:endParaRPr>
          </a:p>
          <a:p>
            <a:pPr>
              <a:lnSpc>
                <a:spcPts val="4200"/>
              </a:lnSpc>
            </a:pPr>
            <a:r>
              <a:rPr lang="en-US" sz="3000" b="0" i="0" dirty="0">
                <a:solidFill>
                  <a:srgbClr val="FFFFFF"/>
                </a:solidFill>
                <a:latin typeface="Prompt Light"/>
              </a:rPr>
              <a:t>May 2020, Final presentation and project submission.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2D7D"/>
        </a:solidFill>
        <a:effectLst/>
      </p:bgPr>
    </p:bg>
    <p:spTree>
      <p:nvGrpSpPr>
        <p:cNvPr id="1" name=""/>
        <p:cNvGrpSpPr/>
        <p:nvPr/>
      </p:nvGrpSpPr>
      <p:grpSpPr>
        <a:xfrm>
          <a:off x="0" y="0"/>
          <a:ext cx="0" cy="0"/>
          <a:chOff x="0" y="0"/>
          <a:chExt cx="0" cy="0"/>
        </a:xfrm>
      </p:grpSpPr>
      <p:sp>
        <p:nvSpPr>
          <p:cNvPr id="2" name="TextBox 2"/>
          <p:cNvSpPr txBox="1"/>
          <p:nvPr/>
        </p:nvSpPr>
        <p:spPr>
          <a:xfrm>
            <a:off x="1028700" y="1181100"/>
            <a:ext cx="9131880" cy="1069975"/>
          </a:xfrm>
          <a:prstGeom prst="rect">
            <a:avLst/>
          </a:prstGeom>
        </p:spPr>
        <p:txBody>
          <a:bodyPr lIns="0" tIns="0" rIns="0" bIns="0" rtlCol="0" anchor="t">
            <a:spAutoFit/>
          </a:bodyPr>
          <a:lstStyle/>
          <a:p>
            <a:pPr>
              <a:lnSpc>
                <a:spcPts val="8000"/>
              </a:lnSpc>
            </a:pPr>
            <a:r>
              <a:rPr lang="en-US" sz="8000" b="0" i="0" spc="-80">
                <a:solidFill>
                  <a:srgbClr val="FFFFFF"/>
                </a:solidFill>
                <a:latin typeface="Prompt Bold"/>
              </a:rPr>
              <a:t>Discussion Outline</a:t>
            </a:r>
          </a:p>
        </p:txBody>
      </p:sp>
      <p:grpSp>
        <p:nvGrpSpPr>
          <p:cNvPr id="3" name="Group 3"/>
          <p:cNvGrpSpPr>
            <a:grpSpLocks noChangeAspect="1"/>
          </p:cNvGrpSpPr>
          <p:nvPr/>
        </p:nvGrpSpPr>
        <p:grpSpPr>
          <a:xfrm>
            <a:off x="9750427" y="1389079"/>
            <a:ext cx="7508873" cy="7508843"/>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sp>
      </p:grpSp>
      <p:pic>
        <p:nvPicPr>
          <p:cNvPr id="5" name="Picture 5"/>
          <p:cNvPicPr>
            <a:picLocks noChangeAspect="1"/>
          </p:cNvPicPr>
          <p:nvPr/>
        </p:nvPicPr>
        <p:blipFill>
          <a:blip r:embed="rId3"/>
          <a:srcRect/>
          <a:stretch>
            <a:fillRect/>
          </a:stretch>
        </p:blipFill>
        <p:spPr>
          <a:xfrm>
            <a:off x="12013036" y="4768268"/>
            <a:ext cx="6274964" cy="6274964"/>
          </a:xfrm>
          <a:prstGeom prst="rect">
            <a:avLst/>
          </a:prstGeom>
        </p:spPr>
      </p:pic>
      <p:sp>
        <p:nvSpPr>
          <p:cNvPr id="6" name="TextBox 6"/>
          <p:cNvSpPr txBox="1"/>
          <p:nvPr/>
        </p:nvSpPr>
        <p:spPr>
          <a:xfrm>
            <a:off x="1028700" y="4662892"/>
            <a:ext cx="7271458" cy="511810"/>
          </a:xfrm>
          <a:prstGeom prst="rect">
            <a:avLst/>
          </a:prstGeom>
        </p:spPr>
        <p:txBody>
          <a:bodyPr lIns="0" tIns="0" rIns="0" bIns="0" rtlCol="0" anchor="t">
            <a:spAutoFit/>
          </a:bodyPr>
          <a:lstStyle/>
          <a:p>
            <a:pPr>
              <a:lnSpc>
                <a:spcPts val="4160"/>
              </a:lnSpc>
            </a:pPr>
            <a:r>
              <a:rPr lang="en-US" sz="3200" b="0" i="0" spc="320">
                <a:solidFill>
                  <a:srgbClr val="FFFFFF"/>
                </a:solidFill>
                <a:latin typeface="Prompt Light"/>
              </a:rPr>
              <a:t>MOTIVATION</a:t>
            </a:r>
          </a:p>
        </p:txBody>
      </p:sp>
      <p:sp>
        <p:nvSpPr>
          <p:cNvPr id="7" name="TextBox 7"/>
          <p:cNvSpPr txBox="1"/>
          <p:nvPr/>
        </p:nvSpPr>
        <p:spPr>
          <a:xfrm>
            <a:off x="1028700" y="5742622"/>
            <a:ext cx="7271458" cy="511810"/>
          </a:xfrm>
          <a:prstGeom prst="rect">
            <a:avLst/>
          </a:prstGeom>
        </p:spPr>
        <p:txBody>
          <a:bodyPr lIns="0" tIns="0" rIns="0" bIns="0" rtlCol="0" anchor="t">
            <a:spAutoFit/>
          </a:bodyPr>
          <a:lstStyle/>
          <a:p>
            <a:pPr algn="just">
              <a:lnSpc>
                <a:spcPts val="4160"/>
              </a:lnSpc>
            </a:pPr>
            <a:r>
              <a:rPr lang="en-US" sz="3200" b="0" i="0" spc="320">
                <a:solidFill>
                  <a:srgbClr val="FFFFFF"/>
                </a:solidFill>
                <a:latin typeface="Prompt Light"/>
              </a:rPr>
              <a:t>RELATED WORK</a:t>
            </a:r>
          </a:p>
        </p:txBody>
      </p:sp>
      <p:sp>
        <p:nvSpPr>
          <p:cNvPr id="8" name="TextBox 8"/>
          <p:cNvSpPr txBox="1"/>
          <p:nvPr/>
        </p:nvSpPr>
        <p:spPr>
          <a:xfrm>
            <a:off x="1028700" y="6711553"/>
            <a:ext cx="7271458" cy="511810"/>
          </a:xfrm>
          <a:prstGeom prst="rect">
            <a:avLst/>
          </a:prstGeom>
        </p:spPr>
        <p:txBody>
          <a:bodyPr lIns="0" tIns="0" rIns="0" bIns="0" rtlCol="0" anchor="t">
            <a:spAutoFit/>
          </a:bodyPr>
          <a:lstStyle/>
          <a:p>
            <a:pPr>
              <a:lnSpc>
                <a:spcPts val="4160"/>
              </a:lnSpc>
            </a:pPr>
            <a:r>
              <a:rPr lang="en-US" sz="3200" b="0" i="0" spc="320">
                <a:solidFill>
                  <a:srgbClr val="FFFFFF"/>
                </a:solidFill>
                <a:latin typeface="Prompt Light"/>
              </a:rPr>
              <a:t>APPROACH</a:t>
            </a:r>
          </a:p>
        </p:txBody>
      </p:sp>
      <p:pic>
        <p:nvPicPr>
          <p:cNvPr id="9" name="Picture 9"/>
          <p:cNvPicPr>
            <a:picLocks noChangeAspect="1"/>
          </p:cNvPicPr>
          <p:nvPr/>
        </p:nvPicPr>
        <p:blipFill>
          <a:blip r:embed="rId3"/>
          <a:srcRect t="88938" r="52558"/>
          <a:stretch>
            <a:fillRect/>
          </a:stretch>
        </p:blipFill>
        <p:spPr>
          <a:xfrm rot="-10800000">
            <a:off x="6197897" y="-683414"/>
            <a:ext cx="5489344" cy="1279949"/>
          </a:xfrm>
          <a:prstGeom prst="rect">
            <a:avLst/>
          </a:prstGeom>
        </p:spPr>
      </p:pic>
      <p:sp>
        <p:nvSpPr>
          <p:cNvPr id="10" name="TextBox 10"/>
          <p:cNvSpPr txBox="1"/>
          <p:nvPr/>
        </p:nvSpPr>
        <p:spPr>
          <a:xfrm>
            <a:off x="1028700" y="7651429"/>
            <a:ext cx="7271458" cy="511810"/>
          </a:xfrm>
          <a:prstGeom prst="rect">
            <a:avLst/>
          </a:prstGeom>
        </p:spPr>
        <p:txBody>
          <a:bodyPr lIns="0" tIns="0" rIns="0" bIns="0" rtlCol="0" anchor="t">
            <a:spAutoFit/>
          </a:bodyPr>
          <a:lstStyle/>
          <a:p>
            <a:pPr>
              <a:lnSpc>
                <a:spcPts val="4160"/>
              </a:lnSpc>
            </a:pPr>
            <a:r>
              <a:rPr lang="en-US" sz="3200" b="0" i="0" spc="320">
                <a:solidFill>
                  <a:srgbClr val="FFFFFF"/>
                </a:solidFill>
                <a:latin typeface="Prompt Light"/>
              </a:rPr>
              <a:t>PROJECT PLAN</a:t>
            </a:r>
          </a:p>
        </p:txBody>
      </p:sp>
      <p:sp>
        <p:nvSpPr>
          <p:cNvPr id="11" name="TextBox 11"/>
          <p:cNvSpPr txBox="1"/>
          <p:nvPr/>
        </p:nvSpPr>
        <p:spPr>
          <a:xfrm>
            <a:off x="1028700" y="8746490"/>
            <a:ext cx="7271458" cy="511810"/>
          </a:xfrm>
          <a:prstGeom prst="rect">
            <a:avLst/>
          </a:prstGeom>
        </p:spPr>
        <p:txBody>
          <a:bodyPr lIns="0" tIns="0" rIns="0" bIns="0" rtlCol="0" anchor="t">
            <a:spAutoFit/>
          </a:bodyPr>
          <a:lstStyle/>
          <a:p>
            <a:pPr>
              <a:lnSpc>
                <a:spcPts val="4160"/>
              </a:lnSpc>
            </a:pPr>
            <a:r>
              <a:rPr lang="en-US" sz="3200" b="0" i="0" spc="320">
                <a:solidFill>
                  <a:srgbClr val="FFFFFF"/>
                </a:solidFill>
                <a:latin typeface="Prompt Light"/>
              </a:rPr>
              <a:t>PROGRESS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695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6717136" y="-641932"/>
            <a:ext cx="11570864" cy="11570864"/>
          </a:xfrm>
          <a:prstGeom prst="rect">
            <a:avLst/>
          </a:prstGeom>
        </p:spPr>
      </p:pic>
      <p:sp>
        <p:nvSpPr>
          <p:cNvPr id="3" name="TextBox 3"/>
          <p:cNvSpPr txBox="1"/>
          <p:nvPr/>
        </p:nvSpPr>
        <p:spPr>
          <a:xfrm>
            <a:off x="12712053" y="1512999"/>
            <a:ext cx="6081168" cy="1023620"/>
          </a:xfrm>
          <a:prstGeom prst="rect">
            <a:avLst/>
          </a:prstGeom>
        </p:spPr>
        <p:txBody>
          <a:bodyPr lIns="0" tIns="0" rIns="0" bIns="0" rtlCol="0" anchor="t">
            <a:spAutoFit/>
          </a:bodyPr>
          <a:lstStyle/>
          <a:p>
            <a:pPr algn="ctr">
              <a:lnSpc>
                <a:spcPts val="8320"/>
              </a:lnSpc>
            </a:pPr>
            <a:r>
              <a:rPr lang="en-US" sz="6400" i="0" spc="128">
                <a:solidFill>
                  <a:srgbClr val="FFFFFF"/>
                </a:solidFill>
                <a:latin typeface="Prompt Bold"/>
              </a:rPr>
              <a:t>Risks</a:t>
            </a:r>
          </a:p>
        </p:txBody>
      </p:sp>
      <p:grpSp>
        <p:nvGrpSpPr>
          <p:cNvPr id="4" name="Group 4"/>
          <p:cNvGrpSpPr/>
          <p:nvPr/>
        </p:nvGrpSpPr>
        <p:grpSpPr>
          <a:xfrm>
            <a:off x="1028701" y="861963"/>
            <a:ext cx="3950507" cy="5639381"/>
            <a:chOff x="0" y="-28575"/>
            <a:chExt cx="5354223" cy="6354103"/>
          </a:xfrm>
        </p:grpSpPr>
        <p:sp>
          <p:nvSpPr>
            <p:cNvPr id="5" name="TextBox 5"/>
            <p:cNvSpPr txBox="1"/>
            <p:nvPr/>
          </p:nvSpPr>
          <p:spPr>
            <a:xfrm>
              <a:off x="0" y="-28575"/>
              <a:ext cx="5354223" cy="2154436"/>
            </a:xfrm>
            <a:prstGeom prst="rect">
              <a:avLst/>
            </a:prstGeom>
          </p:spPr>
          <p:txBody>
            <a:bodyPr lIns="0" tIns="0" rIns="0" bIns="0" rtlCol="0" anchor="t">
              <a:spAutoFit/>
            </a:bodyPr>
            <a:lstStyle/>
            <a:p>
              <a:pPr>
                <a:lnSpc>
                  <a:spcPts val="4160"/>
                </a:lnSpc>
              </a:pPr>
              <a:r>
                <a:rPr lang="en-US" sz="3200" b="0" i="0" spc="320" dirty="0">
                  <a:solidFill>
                    <a:srgbClr val="FFFFFF"/>
                  </a:solidFill>
                  <a:latin typeface="Prompt Light"/>
                </a:rPr>
                <a:t>SYSTEM FAILS FOR SOME USERS</a:t>
              </a:r>
            </a:p>
          </p:txBody>
        </p:sp>
        <p:sp>
          <p:nvSpPr>
            <p:cNvPr id="6" name="TextBox 6"/>
            <p:cNvSpPr txBox="1"/>
            <p:nvPr/>
          </p:nvSpPr>
          <p:spPr>
            <a:xfrm>
              <a:off x="0" y="1836849"/>
              <a:ext cx="5354223" cy="4488679"/>
            </a:xfrm>
            <a:prstGeom prst="rect">
              <a:avLst/>
            </a:prstGeom>
          </p:spPr>
          <p:txBody>
            <a:bodyPr lIns="0" tIns="0" rIns="0" bIns="0" rtlCol="0" anchor="t">
              <a:spAutoFit/>
            </a:bodyPr>
            <a:lstStyle/>
            <a:p>
              <a:pPr>
                <a:lnSpc>
                  <a:spcPts val="3919"/>
                </a:lnSpc>
              </a:pPr>
              <a:r>
                <a:rPr lang="en-US" sz="2800" b="0" i="0" dirty="0">
                  <a:solidFill>
                    <a:srgbClr val="FFFFFF"/>
                  </a:solidFill>
                  <a:latin typeface="Prompt Light"/>
                </a:rPr>
                <a:t>Design a robust and user agnostic algorithm that will use machine learning for pattern recognition rather than matching a hard-coded signature.</a:t>
              </a:r>
            </a:p>
          </p:txBody>
        </p:sp>
      </p:grpSp>
      <p:grpSp>
        <p:nvGrpSpPr>
          <p:cNvPr id="7" name="Group 7"/>
          <p:cNvGrpSpPr/>
          <p:nvPr/>
        </p:nvGrpSpPr>
        <p:grpSpPr>
          <a:xfrm>
            <a:off x="1027671" y="6871869"/>
            <a:ext cx="3757943" cy="2768603"/>
            <a:chOff x="0" y="0"/>
            <a:chExt cx="5031783" cy="3691471"/>
          </a:xfrm>
        </p:grpSpPr>
        <p:sp>
          <p:nvSpPr>
            <p:cNvPr id="8" name="TextBox 8"/>
            <p:cNvSpPr txBox="1"/>
            <p:nvPr/>
          </p:nvSpPr>
          <p:spPr>
            <a:xfrm>
              <a:off x="0" y="-28575"/>
              <a:ext cx="5031783" cy="672888"/>
            </a:xfrm>
            <a:prstGeom prst="rect">
              <a:avLst/>
            </a:prstGeom>
          </p:spPr>
          <p:txBody>
            <a:bodyPr lIns="0" tIns="0" rIns="0" bIns="0" rtlCol="0" anchor="t">
              <a:spAutoFit/>
            </a:bodyPr>
            <a:lstStyle/>
            <a:p>
              <a:pPr>
                <a:lnSpc>
                  <a:spcPts val="4160"/>
                </a:lnSpc>
              </a:pPr>
              <a:r>
                <a:rPr lang="en-US" sz="3200" b="0" i="0" spc="320" dirty="0">
                  <a:solidFill>
                    <a:srgbClr val="FFFFFF"/>
                  </a:solidFill>
                  <a:latin typeface="Prompt Light"/>
                </a:rPr>
                <a:t>LOSS OF DATA</a:t>
              </a:r>
            </a:p>
          </p:txBody>
        </p:sp>
        <p:sp>
          <p:nvSpPr>
            <p:cNvPr id="9" name="TextBox 9"/>
            <p:cNvSpPr txBox="1"/>
            <p:nvPr/>
          </p:nvSpPr>
          <p:spPr>
            <a:xfrm>
              <a:off x="0" y="1138348"/>
              <a:ext cx="5031783" cy="2553123"/>
            </a:xfrm>
            <a:prstGeom prst="rect">
              <a:avLst/>
            </a:prstGeom>
          </p:spPr>
          <p:txBody>
            <a:bodyPr lIns="0" tIns="0" rIns="0" bIns="0" rtlCol="0" anchor="t">
              <a:spAutoFit/>
            </a:bodyPr>
            <a:lstStyle/>
            <a:p>
              <a:pPr>
                <a:lnSpc>
                  <a:spcPts val="3919"/>
                </a:lnSpc>
              </a:pPr>
              <a:r>
                <a:rPr lang="en-US" sz="2800" b="0" i="0" dirty="0">
                  <a:solidFill>
                    <a:srgbClr val="FFFFFF"/>
                  </a:solidFill>
                  <a:latin typeface="Prompt Light"/>
                </a:rPr>
                <a:t>Backup project files regularly and use cloud services for data storage.</a:t>
              </a:r>
            </a:p>
          </p:txBody>
        </p:sp>
      </p:grpSp>
      <p:grpSp>
        <p:nvGrpSpPr>
          <p:cNvPr id="10" name="Group 10"/>
          <p:cNvGrpSpPr/>
          <p:nvPr/>
        </p:nvGrpSpPr>
        <p:grpSpPr>
          <a:xfrm>
            <a:off x="5041454" y="883395"/>
            <a:ext cx="4015667" cy="5349878"/>
            <a:chOff x="0" y="0"/>
            <a:chExt cx="5354223" cy="7133171"/>
          </a:xfrm>
        </p:grpSpPr>
        <p:sp>
          <p:nvSpPr>
            <p:cNvPr id="11" name="TextBox 11"/>
            <p:cNvSpPr txBox="1"/>
            <p:nvPr/>
          </p:nvSpPr>
          <p:spPr>
            <a:xfrm>
              <a:off x="0" y="-28575"/>
              <a:ext cx="5354223" cy="3466888"/>
            </a:xfrm>
            <a:prstGeom prst="rect">
              <a:avLst/>
            </a:prstGeom>
          </p:spPr>
          <p:txBody>
            <a:bodyPr lIns="0" tIns="0" rIns="0" bIns="0" rtlCol="0" anchor="t">
              <a:spAutoFit/>
            </a:bodyPr>
            <a:lstStyle/>
            <a:p>
              <a:pPr>
                <a:lnSpc>
                  <a:spcPts val="4160"/>
                </a:lnSpc>
              </a:pPr>
              <a:r>
                <a:rPr lang="en-US" sz="3200" b="0" i="0" spc="320">
                  <a:solidFill>
                    <a:srgbClr val="FFFFFF"/>
                  </a:solidFill>
                  <a:latin typeface="Prompt Light"/>
                </a:rPr>
                <a:t>SYSTEM FAILS TO SENSE GESTURES BECAUSE OF ORIENTATION</a:t>
              </a:r>
            </a:p>
          </p:txBody>
        </p:sp>
        <p:sp>
          <p:nvSpPr>
            <p:cNvPr id="12" name="TextBox 12"/>
            <p:cNvSpPr txBox="1"/>
            <p:nvPr/>
          </p:nvSpPr>
          <p:spPr>
            <a:xfrm>
              <a:off x="0" y="3932348"/>
              <a:ext cx="5354223" cy="3200823"/>
            </a:xfrm>
            <a:prstGeom prst="rect">
              <a:avLst/>
            </a:prstGeom>
          </p:spPr>
          <p:txBody>
            <a:bodyPr lIns="0" tIns="0" rIns="0" bIns="0" rtlCol="0" anchor="t">
              <a:spAutoFit/>
            </a:bodyPr>
            <a:lstStyle/>
            <a:p>
              <a:pPr>
                <a:lnSpc>
                  <a:spcPts val="3919"/>
                </a:lnSpc>
              </a:pPr>
              <a:r>
                <a:rPr lang="en-US" sz="2800" b="0" i="0">
                  <a:solidFill>
                    <a:srgbClr val="FFFFFF"/>
                  </a:solidFill>
                  <a:latin typeface="Prompt Light"/>
                </a:rPr>
                <a:t>Design a robust algorithm that will understand orientation and make use of that information.</a:t>
              </a:r>
            </a:p>
          </p:txBody>
        </p:sp>
      </p:grpSp>
      <p:grpSp>
        <p:nvGrpSpPr>
          <p:cNvPr id="13" name="Group 13"/>
          <p:cNvGrpSpPr/>
          <p:nvPr/>
        </p:nvGrpSpPr>
        <p:grpSpPr>
          <a:xfrm>
            <a:off x="5043338" y="6871869"/>
            <a:ext cx="3925875" cy="2768603"/>
            <a:chOff x="0" y="0"/>
            <a:chExt cx="5234500" cy="3691471"/>
          </a:xfrm>
        </p:grpSpPr>
        <p:sp>
          <p:nvSpPr>
            <p:cNvPr id="14" name="TextBox 14"/>
            <p:cNvSpPr txBox="1"/>
            <p:nvPr/>
          </p:nvSpPr>
          <p:spPr>
            <a:xfrm>
              <a:off x="0" y="-28575"/>
              <a:ext cx="5234500" cy="672888"/>
            </a:xfrm>
            <a:prstGeom prst="rect">
              <a:avLst/>
            </a:prstGeom>
          </p:spPr>
          <p:txBody>
            <a:bodyPr lIns="0" tIns="0" rIns="0" bIns="0" rtlCol="0" anchor="t">
              <a:spAutoFit/>
            </a:bodyPr>
            <a:lstStyle/>
            <a:p>
              <a:pPr>
                <a:lnSpc>
                  <a:spcPts val="4160"/>
                </a:lnSpc>
              </a:pPr>
              <a:r>
                <a:rPr lang="en-US" sz="3200" b="0" i="0" spc="320" dirty="0">
                  <a:solidFill>
                    <a:srgbClr val="FFFFFF"/>
                  </a:solidFill>
                  <a:latin typeface="Prompt Light"/>
                </a:rPr>
                <a:t>GET INJURED</a:t>
              </a:r>
            </a:p>
          </p:txBody>
        </p:sp>
        <p:sp>
          <p:nvSpPr>
            <p:cNvPr id="15" name="TextBox 15"/>
            <p:cNvSpPr txBox="1"/>
            <p:nvPr/>
          </p:nvSpPr>
          <p:spPr>
            <a:xfrm>
              <a:off x="0" y="1138348"/>
              <a:ext cx="5234500" cy="2553123"/>
            </a:xfrm>
            <a:prstGeom prst="rect">
              <a:avLst/>
            </a:prstGeom>
          </p:spPr>
          <p:txBody>
            <a:bodyPr lIns="0" tIns="0" rIns="0" bIns="0" rtlCol="0" anchor="t">
              <a:spAutoFit/>
            </a:bodyPr>
            <a:lstStyle/>
            <a:p>
              <a:pPr>
                <a:lnSpc>
                  <a:spcPts val="3919"/>
                </a:lnSpc>
              </a:pPr>
              <a:r>
                <a:rPr lang="en-US" sz="2800" b="0" i="0" dirty="0">
                  <a:solidFill>
                    <a:srgbClr val="FFFFFF"/>
                  </a:solidFill>
                  <a:latin typeface="Prompt Light"/>
                </a:rPr>
                <a:t>Approach equipment carefully without touching any live wires.</a:t>
              </a:r>
            </a:p>
          </p:txBody>
        </p:sp>
      </p:grpSp>
      <p:grpSp>
        <p:nvGrpSpPr>
          <p:cNvPr id="16" name="Group 16"/>
          <p:cNvGrpSpPr/>
          <p:nvPr/>
        </p:nvGrpSpPr>
        <p:grpSpPr>
          <a:xfrm>
            <a:off x="9227966" y="861963"/>
            <a:ext cx="4015667" cy="4864103"/>
            <a:chOff x="0" y="0"/>
            <a:chExt cx="5354223" cy="6485471"/>
          </a:xfrm>
        </p:grpSpPr>
        <p:sp>
          <p:nvSpPr>
            <p:cNvPr id="17" name="TextBox 17"/>
            <p:cNvSpPr txBox="1"/>
            <p:nvPr/>
          </p:nvSpPr>
          <p:spPr>
            <a:xfrm>
              <a:off x="0" y="-28575"/>
              <a:ext cx="5354223" cy="3466888"/>
            </a:xfrm>
            <a:prstGeom prst="rect">
              <a:avLst/>
            </a:prstGeom>
          </p:spPr>
          <p:txBody>
            <a:bodyPr lIns="0" tIns="0" rIns="0" bIns="0" rtlCol="0" anchor="t">
              <a:spAutoFit/>
            </a:bodyPr>
            <a:lstStyle/>
            <a:p>
              <a:pPr>
                <a:lnSpc>
                  <a:spcPts val="4160"/>
                </a:lnSpc>
              </a:pPr>
              <a:r>
                <a:rPr lang="en-US" sz="3200" b="0" i="0" spc="320" dirty="0">
                  <a:solidFill>
                    <a:srgbClr val="FFFFFF"/>
                  </a:solidFill>
                  <a:latin typeface="Prompt Light"/>
                </a:rPr>
                <a:t>SYSTEM NOT RELIABLE BECAUSE OF LIGHTING CONDITIONS.</a:t>
              </a:r>
            </a:p>
          </p:txBody>
        </p:sp>
        <p:sp>
          <p:nvSpPr>
            <p:cNvPr id="18" name="TextBox 18"/>
            <p:cNvSpPr txBox="1"/>
            <p:nvPr/>
          </p:nvSpPr>
          <p:spPr>
            <a:xfrm>
              <a:off x="0" y="3932348"/>
              <a:ext cx="5354223" cy="2553123"/>
            </a:xfrm>
            <a:prstGeom prst="rect">
              <a:avLst/>
            </a:prstGeom>
          </p:spPr>
          <p:txBody>
            <a:bodyPr lIns="0" tIns="0" rIns="0" bIns="0" rtlCol="0" anchor="t">
              <a:spAutoFit/>
            </a:bodyPr>
            <a:lstStyle/>
            <a:p>
              <a:pPr>
                <a:lnSpc>
                  <a:spcPts val="3919"/>
                </a:lnSpc>
              </a:pPr>
              <a:r>
                <a:rPr lang="en-US" sz="2800" b="0" i="0">
                  <a:solidFill>
                    <a:srgbClr val="FFFFFF"/>
                  </a:solidFill>
                  <a:latin typeface="Prompt Light"/>
                </a:rPr>
                <a:t>Reduce the noise in the data by reducing the dimensions in the data-set.</a:t>
              </a:r>
            </a:p>
          </p:txBody>
        </p:sp>
      </p:grpSp>
      <p:grpSp>
        <p:nvGrpSpPr>
          <p:cNvPr id="19" name="Group 19"/>
          <p:cNvGrpSpPr/>
          <p:nvPr/>
        </p:nvGrpSpPr>
        <p:grpSpPr>
          <a:xfrm>
            <a:off x="9316731" y="6829007"/>
            <a:ext cx="4099633" cy="2866234"/>
            <a:chOff x="0" y="-28575"/>
            <a:chExt cx="5466177" cy="3821646"/>
          </a:xfrm>
        </p:grpSpPr>
        <p:sp>
          <p:nvSpPr>
            <p:cNvPr id="20" name="TextBox 20"/>
            <p:cNvSpPr txBox="1"/>
            <p:nvPr/>
          </p:nvSpPr>
          <p:spPr>
            <a:xfrm>
              <a:off x="0" y="-28575"/>
              <a:ext cx="5466177" cy="2154436"/>
            </a:xfrm>
            <a:prstGeom prst="rect">
              <a:avLst/>
            </a:prstGeom>
          </p:spPr>
          <p:txBody>
            <a:bodyPr lIns="0" tIns="0" rIns="0" bIns="0" rtlCol="0" anchor="t">
              <a:spAutoFit/>
            </a:bodyPr>
            <a:lstStyle/>
            <a:p>
              <a:pPr>
                <a:lnSpc>
                  <a:spcPts val="4160"/>
                </a:lnSpc>
              </a:pPr>
              <a:r>
                <a:rPr lang="en-US" sz="3200" b="0" i="0" spc="320" dirty="0">
                  <a:solidFill>
                    <a:srgbClr val="FFFFFF"/>
                  </a:solidFill>
                  <a:latin typeface="Prompt Light"/>
                </a:rPr>
                <a:t>NOT FINISHING THE PROJECT IN TIME</a:t>
              </a:r>
            </a:p>
          </p:txBody>
        </p:sp>
        <p:sp>
          <p:nvSpPr>
            <p:cNvPr id="21" name="TextBox 21"/>
            <p:cNvSpPr txBox="1"/>
            <p:nvPr/>
          </p:nvSpPr>
          <p:spPr>
            <a:xfrm>
              <a:off x="0" y="2535348"/>
              <a:ext cx="5466177" cy="1257723"/>
            </a:xfrm>
            <a:prstGeom prst="rect">
              <a:avLst/>
            </a:prstGeom>
          </p:spPr>
          <p:txBody>
            <a:bodyPr lIns="0" tIns="0" rIns="0" bIns="0" rtlCol="0" anchor="t">
              <a:spAutoFit/>
            </a:bodyPr>
            <a:lstStyle/>
            <a:p>
              <a:pPr>
                <a:lnSpc>
                  <a:spcPts val="3919"/>
                </a:lnSpc>
              </a:pPr>
              <a:r>
                <a:rPr lang="en-US" sz="2800" b="0" i="0">
                  <a:solidFill>
                    <a:srgbClr val="FFFFFF"/>
                  </a:solidFill>
                  <a:latin typeface="Prompt Light"/>
                </a:rPr>
                <a:t>Follow the above defined plan of actions.</a:t>
              </a:r>
            </a:p>
          </p:txBody>
        </p:sp>
      </p:grpSp>
      <p:sp>
        <p:nvSpPr>
          <p:cNvPr id="22" name="TextBox 22"/>
          <p:cNvSpPr txBox="1"/>
          <p:nvPr/>
        </p:nvSpPr>
        <p:spPr>
          <a:xfrm rot="-5400000">
            <a:off x="-2423665" y="2014794"/>
            <a:ext cx="6081168" cy="767715"/>
          </a:xfrm>
          <a:prstGeom prst="rect">
            <a:avLst/>
          </a:prstGeom>
        </p:spPr>
        <p:txBody>
          <a:bodyPr lIns="0" tIns="0" rIns="0" bIns="0" rtlCol="0" anchor="t">
            <a:spAutoFit/>
          </a:bodyPr>
          <a:lstStyle/>
          <a:p>
            <a:pPr algn="ctr">
              <a:lnSpc>
                <a:spcPts val="6240"/>
              </a:lnSpc>
            </a:pPr>
            <a:r>
              <a:rPr lang="en-US" sz="4800" i="0" spc="96">
                <a:solidFill>
                  <a:srgbClr val="FFFFFF"/>
                </a:solidFill>
                <a:latin typeface="Prompt Bold"/>
              </a:rPr>
              <a:t>Technical</a:t>
            </a:r>
          </a:p>
        </p:txBody>
      </p:sp>
      <p:sp>
        <p:nvSpPr>
          <p:cNvPr id="23" name="TextBox 23"/>
          <p:cNvSpPr txBox="1"/>
          <p:nvPr/>
        </p:nvSpPr>
        <p:spPr>
          <a:xfrm rot="-5400000">
            <a:off x="-1164421" y="7871452"/>
            <a:ext cx="3535307" cy="795089"/>
          </a:xfrm>
          <a:prstGeom prst="rect">
            <a:avLst/>
          </a:prstGeom>
        </p:spPr>
        <p:txBody>
          <a:bodyPr wrap="square" lIns="0" tIns="0" rIns="0" bIns="0" rtlCol="0" anchor="t">
            <a:spAutoFit/>
          </a:bodyPr>
          <a:lstStyle/>
          <a:p>
            <a:pPr algn="ctr">
              <a:lnSpc>
                <a:spcPts val="6240"/>
              </a:lnSpc>
            </a:pPr>
            <a:r>
              <a:rPr lang="en-US" sz="4800" i="0" spc="96" dirty="0">
                <a:solidFill>
                  <a:srgbClr val="FFFFFF"/>
                </a:solidFill>
                <a:latin typeface="Prompt Bold"/>
              </a:rPr>
              <a:t>Personal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695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664677" y="-641932"/>
            <a:ext cx="11570864" cy="11570864"/>
          </a:xfrm>
          <a:prstGeom prst="rect">
            <a:avLst/>
          </a:prstGeom>
        </p:spPr>
      </p:pic>
      <p:grpSp>
        <p:nvGrpSpPr>
          <p:cNvPr id="3" name="Group 3"/>
          <p:cNvGrpSpPr/>
          <p:nvPr/>
        </p:nvGrpSpPr>
        <p:grpSpPr>
          <a:xfrm>
            <a:off x="2286000" y="1363372"/>
            <a:ext cx="7804732" cy="7804732"/>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32D7D"/>
            </a:solidFill>
          </p:spPr>
        </p:sp>
      </p:grpSp>
      <p:grpSp>
        <p:nvGrpSpPr>
          <p:cNvPr id="5" name="Group 5"/>
          <p:cNvGrpSpPr>
            <a:grpSpLocks noChangeAspect="1"/>
          </p:cNvGrpSpPr>
          <p:nvPr/>
        </p:nvGrpSpPr>
        <p:grpSpPr>
          <a:xfrm>
            <a:off x="3042081" y="2119465"/>
            <a:ext cx="6292570" cy="6292544"/>
            <a:chOff x="0" y="0"/>
            <a:chExt cx="6350000" cy="6349975"/>
          </a:xfrm>
        </p:grpSpPr>
        <p:sp>
          <p:nvSpPr>
            <p:cNvPr id="6" name="Freeform 6">
              <a:hlinkClick r:id="rId3"/>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2115" r="-22115"/>
              </a:stretch>
            </a:blipFill>
          </p:spPr>
        </p:sp>
      </p:grpSp>
      <p:sp>
        <p:nvSpPr>
          <p:cNvPr id="7" name="TextBox 7"/>
          <p:cNvSpPr txBox="1"/>
          <p:nvPr/>
        </p:nvSpPr>
        <p:spPr>
          <a:xfrm>
            <a:off x="0" y="293397"/>
            <a:ext cx="6353114" cy="1069975"/>
          </a:xfrm>
          <a:prstGeom prst="rect">
            <a:avLst/>
          </a:prstGeom>
        </p:spPr>
        <p:txBody>
          <a:bodyPr lIns="0" tIns="0" rIns="0" bIns="0" rtlCol="0" anchor="t">
            <a:spAutoFit/>
          </a:bodyPr>
          <a:lstStyle/>
          <a:p>
            <a:pPr algn="ctr">
              <a:lnSpc>
                <a:spcPts val="8000"/>
              </a:lnSpc>
            </a:pPr>
            <a:r>
              <a:rPr lang="en-US" sz="8000" b="0" i="0" spc="-80">
                <a:solidFill>
                  <a:srgbClr val="FFFFFF"/>
                </a:solidFill>
                <a:latin typeface="Prompt Bold"/>
              </a:rPr>
              <a:t>Progress</a:t>
            </a:r>
          </a:p>
        </p:txBody>
      </p:sp>
      <p:sp>
        <p:nvSpPr>
          <p:cNvPr id="8" name="TextBox 8"/>
          <p:cNvSpPr txBox="1"/>
          <p:nvPr/>
        </p:nvSpPr>
        <p:spPr>
          <a:xfrm>
            <a:off x="11536058" y="581025"/>
            <a:ext cx="6353114" cy="9137117"/>
          </a:xfrm>
          <a:prstGeom prst="rect">
            <a:avLst/>
          </a:prstGeom>
        </p:spPr>
        <p:txBody>
          <a:bodyPr lIns="0" tIns="0" rIns="0" bIns="0" rtlCol="0" anchor="t">
            <a:spAutoFit/>
          </a:bodyPr>
          <a:lstStyle/>
          <a:p>
            <a:pPr>
              <a:lnSpc>
                <a:spcPts val="4200"/>
              </a:lnSpc>
            </a:pPr>
            <a:r>
              <a:rPr lang="en-US" sz="3000" b="0" i="0" dirty="0">
                <a:solidFill>
                  <a:srgbClr val="FFFFFF"/>
                </a:solidFill>
                <a:latin typeface="Prompt Light"/>
              </a:rPr>
              <a:t>I have setup the photovoltaic module with a </a:t>
            </a:r>
            <a:r>
              <a:rPr lang="en-US" sz="3000" dirty="0" err="1">
                <a:solidFill>
                  <a:srgbClr val="FFFFFF"/>
                </a:solidFill>
                <a:latin typeface="Prompt Light"/>
              </a:rPr>
              <a:t>P</a:t>
            </a:r>
            <a:r>
              <a:rPr lang="en-US" sz="3000" b="0" i="0" dirty="0" err="1">
                <a:solidFill>
                  <a:srgbClr val="FFFFFF"/>
                </a:solidFill>
                <a:latin typeface="Prompt Light"/>
              </a:rPr>
              <a:t>icoscope</a:t>
            </a:r>
            <a:r>
              <a:rPr lang="en-US" sz="3000" b="0" i="0" dirty="0">
                <a:solidFill>
                  <a:srgbClr val="FFFFFF"/>
                </a:solidFill>
                <a:latin typeface="Prompt Light"/>
              </a:rPr>
              <a:t> device in the maker's lab and conducted several experiments. </a:t>
            </a:r>
          </a:p>
          <a:p>
            <a:pPr>
              <a:lnSpc>
                <a:spcPts val="4200"/>
              </a:lnSpc>
            </a:pPr>
            <a:endParaRPr lang="en-US" sz="3000" b="0" i="0" dirty="0">
              <a:solidFill>
                <a:srgbClr val="FFFFFF"/>
              </a:solidFill>
              <a:latin typeface="Prompt Light"/>
            </a:endParaRPr>
          </a:p>
          <a:p>
            <a:pPr>
              <a:lnSpc>
                <a:spcPts val="4200"/>
              </a:lnSpc>
            </a:pPr>
            <a:r>
              <a:rPr lang="en-US" sz="3000" b="0" i="0" dirty="0">
                <a:solidFill>
                  <a:srgbClr val="FFFFFF"/>
                </a:solidFill>
                <a:latin typeface="Prompt Light"/>
              </a:rPr>
              <a:t>Hand gestures such as fist formation, swipes, up/down movement can be detected in a room with just one light source. Later, an additional light source for better shadow definition was used.</a:t>
            </a:r>
          </a:p>
          <a:p>
            <a:pPr>
              <a:lnSpc>
                <a:spcPts val="4200"/>
              </a:lnSpc>
            </a:pPr>
            <a:endParaRPr lang="en-US" sz="3000" b="0" i="0" dirty="0">
              <a:solidFill>
                <a:srgbClr val="FFFFFF"/>
              </a:solidFill>
              <a:latin typeface="Prompt Light"/>
            </a:endParaRPr>
          </a:p>
          <a:p>
            <a:pPr>
              <a:lnSpc>
                <a:spcPts val="4200"/>
              </a:lnSpc>
            </a:pPr>
            <a:r>
              <a:rPr lang="en-US" sz="3000" b="0" i="0" dirty="0">
                <a:solidFill>
                  <a:srgbClr val="FFFFFF"/>
                </a:solidFill>
                <a:latin typeface="Prompt Light"/>
              </a:rPr>
              <a:t>Using an additional light source above the hand shows more precise results and allows finger gesture detection.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2D7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184916" y="1809750"/>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E50AD"/>
            </a:solidFill>
          </p:spPr>
        </p:sp>
      </p:grpSp>
      <p:grpSp>
        <p:nvGrpSpPr>
          <p:cNvPr id="4" name="Group 4"/>
          <p:cNvGrpSpPr/>
          <p:nvPr/>
        </p:nvGrpSpPr>
        <p:grpSpPr>
          <a:xfrm>
            <a:off x="-1446461" y="7869558"/>
            <a:ext cx="3549544" cy="354954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958"/>
            </a:solidFill>
          </p:spPr>
        </p:sp>
      </p:grpSp>
      <p:grpSp>
        <p:nvGrpSpPr>
          <p:cNvPr id="6" name="Group 6"/>
          <p:cNvGrpSpPr>
            <a:grpSpLocks noChangeAspect="1"/>
          </p:cNvGrpSpPr>
          <p:nvPr/>
        </p:nvGrpSpPr>
        <p:grpSpPr>
          <a:xfrm>
            <a:off x="17259300" y="6737456"/>
            <a:ext cx="3549544" cy="3549544"/>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a:ln>
              <a:solidFill>
                <a:srgbClr val="000000"/>
              </a:solidFill>
            </a:ln>
          </p:spPr>
        </p:sp>
      </p:grpSp>
      <p:sp>
        <p:nvSpPr>
          <p:cNvPr id="8" name="TextBox 8"/>
          <p:cNvSpPr txBox="1"/>
          <p:nvPr/>
        </p:nvSpPr>
        <p:spPr>
          <a:xfrm>
            <a:off x="8403661" y="3316899"/>
            <a:ext cx="4921623" cy="511810"/>
          </a:xfrm>
          <a:prstGeom prst="rect">
            <a:avLst/>
          </a:prstGeom>
        </p:spPr>
        <p:txBody>
          <a:bodyPr lIns="0" tIns="0" rIns="0" bIns="0" rtlCol="0" anchor="t">
            <a:spAutoFit/>
          </a:bodyPr>
          <a:lstStyle/>
          <a:p>
            <a:pPr algn="ctr">
              <a:lnSpc>
                <a:spcPts val="4160"/>
              </a:lnSpc>
            </a:pPr>
            <a:r>
              <a:rPr lang="en-US" sz="3200" b="0" i="0" spc="320">
                <a:solidFill>
                  <a:srgbClr val="FFFFFF"/>
                </a:solidFill>
                <a:latin typeface="Prompt Light"/>
              </a:rPr>
              <a:t>FIST FORMATION</a:t>
            </a:r>
          </a:p>
        </p:txBody>
      </p:sp>
      <p:sp>
        <p:nvSpPr>
          <p:cNvPr id="9" name="TextBox 9"/>
          <p:cNvSpPr txBox="1"/>
          <p:nvPr/>
        </p:nvSpPr>
        <p:spPr>
          <a:xfrm>
            <a:off x="4326232" y="3345474"/>
            <a:ext cx="3752969" cy="1035685"/>
          </a:xfrm>
          <a:prstGeom prst="rect">
            <a:avLst/>
          </a:prstGeom>
        </p:spPr>
        <p:txBody>
          <a:bodyPr lIns="0" tIns="0" rIns="0" bIns="0" rtlCol="0" anchor="t">
            <a:spAutoFit/>
          </a:bodyPr>
          <a:lstStyle/>
          <a:p>
            <a:pPr algn="ctr">
              <a:lnSpc>
                <a:spcPts val="4160"/>
              </a:lnSpc>
            </a:pPr>
            <a:r>
              <a:rPr lang="en-US" sz="3200" b="0" i="0" spc="320">
                <a:solidFill>
                  <a:srgbClr val="FFFFFF"/>
                </a:solidFill>
                <a:latin typeface="Prompt Light"/>
              </a:rPr>
              <a:t>CONTINUOUS SWIPES</a:t>
            </a:r>
          </a:p>
        </p:txBody>
      </p:sp>
      <p:sp>
        <p:nvSpPr>
          <p:cNvPr id="10" name="TextBox 10"/>
          <p:cNvSpPr txBox="1"/>
          <p:nvPr/>
        </p:nvSpPr>
        <p:spPr>
          <a:xfrm>
            <a:off x="328312" y="3374049"/>
            <a:ext cx="3618440" cy="1559560"/>
          </a:xfrm>
          <a:prstGeom prst="rect">
            <a:avLst/>
          </a:prstGeom>
        </p:spPr>
        <p:txBody>
          <a:bodyPr lIns="0" tIns="0" rIns="0" bIns="0" rtlCol="0" anchor="t">
            <a:spAutoFit/>
          </a:bodyPr>
          <a:lstStyle/>
          <a:p>
            <a:pPr algn="ctr">
              <a:lnSpc>
                <a:spcPts val="4160"/>
              </a:lnSpc>
            </a:pPr>
            <a:r>
              <a:rPr lang="en-US" sz="3200" b="0" i="0" spc="320">
                <a:solidFill>
                  <a:srgbClr val="FFFFFF"/>
                </a:solidFill>
                <a:latin typeface="Prompt Light"/>
              </a:rPr>
              <a:t>SWIPE ONCE IN ONE DIRECTION</a:t>
            </a:r>
          </a:p>
        </p:txBody>
      </p:sp>
      <p:pic>
        <p:nvPicPr>
          <p:cNvPr id="11" name="Picture 11"/>
          <p:cNvPicPr>
            <a:picLocks noChangeAspect="1"/>
          </p:cNvPicPr>
          <p:nvPr/>
        </p:nvPicPr>
        <p:blipFill>
          <a:blip r:embed="rId2"/>
          <a:srcRect l="26478"/>
          <a:stretch>
            <a:fillRect/>
          </a:stretch>
        </p:blipFill>
        <p:spPr>
          <a:xfrm>
            <a:off x="328312" y="138463"/>
            <a:ext cx="3618440" cy="2768413"/>
          </a:xfrm>
          <a:prstGeom prst="rect">
            <a:avLst/>
          </a:prstGeom>
        </p:spPr>
      </p:pic>
      <p:pic>
        <p:nvPicPr>
          <p:cNvPr id="12" name="Picture 12"/>
          <p:cNvPicPr>
            <a:picLocks noChangeAspect="1"/>
          </p:cNvPicPr>
          <p:nvPr/>
        </p:nvPicPr>
        <p:blipFill>
          <a:blip r:embed="rId3"/>
          <a:srcRect l="23745"/>
          <a:stretch>
            <a:fillRect/>
          </a:stretch>
        </p:blipFill>
        <p:spPr>
          <a:xfrm>
            <a:off x="4326232" y="138463"/>
            <a:ext cx="3752969" cy="2768413"/>
          </a:xfrm>
          <a:prstGeom prst="rect">
            <a:avLst/>
          </a:prstGeom>
        </p:spPr>
      </p:pic>
      <p:pic>
        <p:nvPicPr>
          <p:cNvPr id="13" name="Picture 13"/>
          <p:cNvPicPr>
            <a:picLocks noChangeAspect="1"/>
          </p:cNvPicPr>
          <p:nvPr/>
        </p:nvPicPr>
        <p:blipFill>
          <a:blip r:embed="rId4"/>
          <a:srcRect/>
          <a:stretch>
            <a:fillRect/>
          </a:stretch>
        </p:blipFill>
        <p:spPr>
          <a:xfrm>
            <a:off x="8403661" y="138463"/>
            <a:ext cx="4921623" cy="2768413"/>
          </a:xfrm>
          <a:prstGeom prst="rect">
            <a:avLst/>
          </a:prstGeom>
        </p:spPr>
      </p:pic>
      <p:pic>
        <p:nvPicPr>
          <p:cNvPr id="14" name="Picture 14"/>
          <p:cNvPicPr>
            <a:picLocks noChangeAspect="1"/>
          </p:cNvPicPr>
          <p:nvPr/>
        </p:nvPicPr>
        <p:blipFill>
          <a:blip r:embed="rId5"/>
          <a:srcRect l="11922"/>
          <a:stretch>
            <a:fillRect/>
          </a:stretch>
        </p:blipFill>
        <p:spPr>
          <a:xfrm>
            <a:off x="13624867" y="138463"/>
            <a:ext cx="4334821" cy="2768413"/>
          </a:xfrm>
          <a:prstGeom prst="rect">
            <a:avLst/>
          </a:prstGeom>
        </p:spPr>
      </p:pic>
      <p:sp>
        <p:nvSpPr>
          <p:cNvPr id="15" name="TextBox 15"/>
          <p:cNvSpPr txBox="1"/>
          <p:nvPr/>
        </p:nvSpPr>
        <p:spPr>
          <a:xfrm>
            <a:off x="4392764" y="8188325"/>
            <a:ext cx="9502472" cy="1069975"/>
          </a:xfrm>
          <a:prstGeom prst="rect">
            <a:avLst/>
          </a:prstGeom>
        </p:spPr>
        <p:txBody>
          <a:bodyPr lIns="0" tIns="0" rIns="0" bIns="0" rtlCol="0" anchor="t">
            <a:spAutoFit/>
          </a:bodyPr>
          <a:lstStyle/>
          <a:p>
            <a:pPr algn="ctr">
              <a:lnSpc>
                <a:spcPts val="8000"/>
              </a:lnSpc>
            </a:pPr>
            <a:r>
              <a:rPr lang="en-US" sz="8000" b="0" i="0" spc="-80">
                <a:solidFill>
                  <a:srgbClr val="FFFFFF"/>
                </a:solidFill>
                <a:latin typeface="Prompt Bold"/>
              </a:rPr>
              <a:t>Preliminary Results</a:t>
            </a:r>
          </a:p>
        </p:txBody>
      </p:sp>
      <p:grpSp>
        <p:nvGrpSpPr>
          <p:cNvPr id="16" name="Group 16"/>
          <p:cNvGrpSpPr/>
          <p:nvPr/>
        </p:nvGrpSpPr>
        <p:grpSpPr>
          <a:xfrm>
            <a:off x="13624867" y="3374049"/>
            <a:ext cx="4334821" cy="2768603"/>
            <a:chOff x="0" y="0"/>
            <a:chExt cx="5779762" cy="3691471"/>
          </a:xfrm>
        </p:grpSpPr>
        <p:sp>
          <p:nvSpPr>
            <p:cNvPr id="17" name="TextBox 17"/>
            <p:cNvSpPr txBox="1"/>
            <p:nvPr/>
          </p:nvSpPr>
          <p:spPr>
            <a:xfrm>
              <a:off x="0" y="-28575"/>
              <a:ext cx="5779762" cy="672888"/>
            </a:xfrm>
            <a:prstGeom prst="rect">
              <a:avLst/>
            </a:prstGeom>
          </p:spPr>
          <p:txBody>
            <a:bodyPr lIns="0" tIns="0" rIns="0" bIns="0" rtlCol="0" anchor="t">
              <a:spAutoFit/>
            </a:bodyPr>
            <a:lstStyle/>
            <a:p>
              <a:pPr algn="ctr">
                <a:lnSpc>
                  <a:spcPts val="4160"/>
                </a:lnSpc>
              </a:pPr>
              <a:r>
                <a:rPr lang="en-US" sz="3200" b="0" i="0" spc="320">
                  <a:solidFill>
                    <a:srgbClr val="FFFFFF"/>
                  </a:solidFill>
                  <a:latin typeface="Prompt Light"/>
                </a:rPr>
                <a:t>FINGER GESTURE</a:t>
              </a:r>
            </a:p>
          </p:txBody>
        </p:sp>
        <p:sp>
          <p:nvSpPr>
            <p:cNvPr id="18" name="TextBox 18"/>
            <p:cNvSpPr txBox="1"/>
            <p:nvPr/>
          </p:nvSpPr>
          <p:spPr>
            <a:xfrm>
              <a:off x="0" y="1138348"/>
              <a:ext cx="5779762" cy="2553123"/>
            </a:xfrm>
            <a:prstGeom prst="rect">
              <a:avLst/>
            </a:prstGeom>
          </p:spPr>
          <p:txBody>
            <a:bodyPr lIns="0" tIns="0" rIns="0" bIns="0" rtlCol="0" anchor="t">
              <a:spAutoFit/>
            </a:bodyPr>
            <a:lstStyle/>
            <a:p>
              <a:pPr algn="ctr">
                <a:lnSpc>
                  <a:spcPts val="3919"/>
                </a:lnSpc>
              </a:pPr>
              <a:r>
                <a:rPr lang="en-US" sz="2800" b="0" i="0">
                  <a:solidFill>
                    <a:srgbClr val="FFFFFF"/>
                  </a:solidFill>
                  <a:latin typeface="Prompt Light"/>
                </a:rPr>
                <a:t>Showing Fingers, starting with one and adding one at a time (increase in noise).</a:t>
              </a:r>
            </a:p>
          </p:txBody>
        </p:sp>
      </p:grpSp>
      <p:sp>
        <p:nvSpPr>
          <p:cNvPr id="19" name="TextBox 19"/>
          <p:cNvSpPr txBox="1"/>
          <p:nvPr/>
        </p:nvSpPr>
        <p:spPr>
          <a:xfrm>
            <a:off x="4392764" y="9396412"/>
            <a:ext cx="9502472" cy="468319"/>
          </a:xfrm>
          <a:prstGeom prst="rect">
            <a:avLst/>
          </a:prstGeom>
        </p:spPr>
        <p:txBody>
          <a:bodyPr lIns="0" tIns="0" rIns="0" bIns="0" rtlCol="0" anchor="t">
            <a:spAutoFit/>
          </a:bodyPr>
          <a:lstStyle/>
          <a:p>
            <a:pPr algn="ctr">
              <a:lnSpc>
                <a:spcPts val="3887"/>
              </a:lnSpc>
            </a:pPr>
            <a:r>
              <a:rPr lang="en-US" sz="2776" b="0" i="0">
                <a:solidFill>
                  <a:srgbClr val="FFFFFF"/>
                </a:solidFill>
                <a:latin typeface="Prompt Light"/>
              </a:rPr>
              <a:t>Add</a:t>
            </a:r>
            <a:r>
              <a:rPr lang="en-US" sz="2776" i="0">
                <a:solidFill>
                  <a:srgbClr val="FFFFFF"/>
                </a:solidFill>
                <a:latin typeface="Prompt Light"/>
              </a:rPr>
              <a:t>it</a:t>
            </a:r>
            <a:r>
              <a:rPr lang="en-US" sz="2776" b="0" i="0">
                <a:solidFill>
                  <a:srgbClr val="FFFFFF"/>
                </a:solidFill>
                <a:latin typeface="Prompt Light"/>
              </a:rPr>
              <a:t>i</a:t>
            </a:r>
            <a:r>
              <a:rPr lang="en-US" sz="2776" i="0">
                <a:solidFill>
                  <a:srgbClr val="FFFFFF"/>
                </a:solidFill>
                <a:latin typeface="Prompt Light"/>
              </a:rPr>
              <a:t>o</a:t>
            </a:r>
            <a:r>
              <a:rPr lang="en-US" sz="2776" b="0" i="0">
                <a:solidFill>
                  <a:srgbClr val="FFFFFF"/>
                </a:solidFill>
                <a:latin typeface="Prompt Light"/>
              </a:rPr>
              <a:t>nal</a:t>
            </a:r>
            <a:r>
              <a:rPr lang="en-US" sz="2776" i="0">
                <a:solidFill>
                  <a:srgbClr val="FFFFFF"/>
                </a:solidFill>
                <a:latin typeface="Prompt Light"/>
              </a:rPr>
              <a:t> </a:t>
            </a:r>
            <a:r>
              <a:rPr lang="en-US" sz="2776" b="0" i="0">
                <a:solidFill>
                  <a:srgbClr val="FFFFFF"/>
                </a:solidFill>
                <a:latin typeface="Prompt Light"/>
              </a:rPr>
              <a:t>lig</a:t>
            </a:r>
            <a:r>
              <a:rPr lang="en-US" sz="2776" i="0">
                <a:solidFill>
                  <a:srgbClr val="FFFFFF"/>
                </a:solidFill>
                <a:latin typeface="Prompt Light"/>
              </a:rPr>
              <a:t>ht s</a:t>
            </a:r>
            <a:r>
              <a:rPr lang="en-US" sz="2776" b="0" i="0">
                <a:solidFill>
                  <a:srgbClr val="FFFFFF"/>
                </a:solidFill>
                <a:latin typeface="Prompt Light"/>
              </a:rPr>
              <a:t>ou</a:t>
            </a:r>
            <a:r>
              <a:rPr lang="en-US" sz="2776" i="0">
                <a:solidFill>
                  <a:srgbClr val="FFFFFF"/>
                </a:solidFill>
                <a:latin typeface="Prompt Light"/>
              </a:rPr>
              <a:t>rc</a:t>
            </a:r>
            <a:r>
              <a:rPr lang="en-US" sz="2776" b="0" i="0">
                <a:solidFill>
                  <a:srgbClr val="FFFFFF"/>
                </a:solidFill>
                <a:latin typeface="Prompt Light"/>
              </a:rPr>
              <a:t>e (lamp).</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2D7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184916" y="1809750"/>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E50AD"/>
            </a:solidFill>
          </p:spPr>
        </p:sp>
      </p:grpSp>
      <p:grpSp>
        <p:nvGrpSpPr>
          <p:cNvPr id="4" name="Group 4"/>
          <p:cNvGrpSpPr/>
          <p:nvPr/>
        </p:nvGrpSpPr>
        <p:grpSpPr>
          <a:xfrm>
            <a:off x="-1446461" y="7869558"/>
            <a:ext cx="3549544" cy="354954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958"/>
            </a:solidFill>
          </p:spPr>
        </p:sp>
      </p:grpSp>
      <p:grpSp>
        <p:nvGrpSpPr>
          <p:cNvPr id="6" name="Group 6"/>
          <p:cNvGrpSpPr>
            <a:grpSpLocks noChangeAspect="1"/>
          </p:cNvGrpSpPr>
          <p:nvPr/>
        </p:nvGrpSpPr>
        <p:grpSpPr>
          <a:xfrm>
            <a:off x="17259300" y="6737456"/>
            <a:ext cx="3549544" cy="3549544"/>
            <a:chOff x="0" y="0"/>
            <a:chExt cx="1708150" cy="1708150"/>
          </a:xfrm>
        </p:grpSpPr>
        <p:sp>
          <p:nvSpPr>
            <p:cNvPr id="7" name="Freeform 7"/>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a:ln>
              <a:solidFill>
                <a:srgbClr val="000000"/>
              </a:solidFill>
            </a:ln>
          </p:spPr>
        </p:sp>
      </p:grpSp>
      <p:pic>
        <p:nvPicPr>
          <p:cNvPr id="8" name="Picture 8"/>
          <p:cNvPicPr>
            <a:picLocks noChangeAspect="1"/>
          </p:cNvPicPr>
          <p:nvPr/>
        </p:nvPicPr>
        <p:blipFill>
          <a:blip r:embed="rId2"/>
          <a:srcRect l="13239" r="13239"/>
          <a:stretch>
            <a:fillRect/>
          </a:stretch>
        </p:blipFill>
        <p:spPr>
          <a:xfrm>
            <a:off x="328312" y="138463"/>
            <a:ext cx="3618440" cy="2768413"/>
          </a:xfrm>
          <a:prstGeom prst="rect">
            <a:avLst/>
          </a:prstGeom>
        </p:spPr>
      </p:pic>
      <p:pic>
        <p:nvPicPr>
          <p:cNvPr id="9" name="Picture 9"/>
          <p:cNvPicPr>
            <a:picLocks noChangeAspect="1"/>
          </p:cNvPicPr>
          <p:nvPr/>
        </p:nvPicPr>
        <p:blipFill>
          <a:blip r:embed="rId3"/>
          <a:srcRect l="11872" r="11872"/>
          <a:stretch>
            <a:fillRect/>
          </a:stretch>
        </p:blipFill>
        <p:spPr>
          <a:xfrm>
            <a:off x="4326232" y="138463"/>
            <a:ext cx="3752969" cy="2768413"/>
          </a:xfrm>
          <a:prstGeom prst="rect">
            <a:avLst/>
          </a:prstGeom>
        </p:spPr>
      </p:pic>
      <p:pic>
        <p:nvPicPr>
          <p:cNvPr id="10" name="Picture 10"/>
          <p:cNvPicPr>
            <a:picLocks noChangeAspect="1"/>
          </p:cNvPicPr>
          <p:nvPr/>
        </p:nvPicPr>
        <p:blipFill>
          <a:blip r:embed="rId4"/>
          <a:srcRect/>
          <a:stretch>
            <a:fillRect/>
          </a:stretch>
        </p:blipFill>
        <p:spPr>
          <a:xfrm>
            <a:off x="8403661" y="138463"/>
            <a:ext cx="4921623" cy="2768413"/>
          </a:xfrm>
          <a:prstGeom prst="rect">
            <a:avLst/>
          </a:prstGeom>
        </p:spPr>
      </p:pic>
      <p:pic>
        <p:nvPicPr>
          <p:cNvPr id="11" name="Picture 11"/>
          <p:cNvPicPr>
            <a:picLocks noChangeAspect="1"/>
          </p:cNvPicPr>
          <p:nvPr/>
        </p:nvPicPr>
        <p:blipFill>
          <a:blip r:embed="rId5"/>
          <a:srcRect l="5961" r="5961"/>
          <a:stretch>
            <a:fillRect/>
          </a:stretch>
        </p:blipFill>
        <p:spPr>
          <a:xfrm>
            <a:off x="13624867" y="138463"/>
            <a:ext cx="4334821" cy="2768413"/>
          </a:xfrm>
          <a:prstGeom prst="rect">
            <a:avLst/>
          </a:prstGeom>
        </p:spPr>
      </p:pic>
      <p:sp>
        <p:nvSpPr>
          <p:cNvPr id="12" name="TextBox 12"/>
          <p:cNvSpPr txBox="1"/>
          <p:nvPr/>
        </p:nvSpPr>
        <p:spPr>
          <a:xfrm>
            <a:off x="4392764" y="8188325"/>
            <a:ext cx="9502472" cy="1069975"/>
          </a:xfrm>
          <a:prstGeom prst="rect">
            <a:avLst/>
          </a:prstGeom>
        </p:spPr>
        <p:txBody>
          <a:bodyPr lIns="0" tIns="0" rIns="0" bIns="0" rtlCol="0" anchor="t">
            <a:spAutoFit/>
          </a:bodyPr>
          <a:lstStyle/>
          <a:p>
            <a:pPr algn="ctr">
              <a:lnSpc>
                <a:spcPts val="8000"/>
              </a:lnSpc>
            </a:pPr>
            <a:r>
              <a:rPr lang="en-US" sz="8000" b="0" i="0" spc="-80">
                <a:solidFill>
                  <a:srgbClr val="FFFFFF"/>
                </a:solidFill>
                <a:latin typeface="Prompt Bold"/>
              </a:rPr>
              <a:t>Preliminary Results</a:t>
            </a:r>
          </a:p>
        </p:txBody>
      </p:sp>
      <p:sp>
        <p:nvSpPr>
          <p:cNvPr id="13" name="TextBox 13"/>
          <p:cNvSpPr txBox="1"/>
          <p:nvPr/>
        </p:nvSpPr>
        <p:spPr>
          <a:xfrm>
            <a:off x="13624867" y="3345474"/>
            <a:ext cx="4334821" cy="1035685"/>
          </a:xfrm>
          <a:prstGeom prst="rect">
            <a:avLst/>
          </a:prstGeom>
        </p:spPr>
        <p:txBody>
          <a:bodyPr lIns="0" tIns="0" rIns="0" bIns="0" rtlCol="0" anchor="t">
            <a:spAutoFit/>
          </a:bodyPr>
          <a:lstStyle/>
          <a:p>
            <a:pPr algn="ctr">
              <a:lnSpc>
                <a:spcPts val="4160"/>
              </a:lnSpc>
            </a:pPr>
            <a:r>
              <a:rPr lang="en-US" sz="3200" b="0" i="0" spc="320">
                <a:solidFill>
                  <a:srgbClr val="FFFFFF"/>
                </a:solidFill>
                <a:latin typeface="Prompt Light"/>
              </a:rPr>
              <a:t>UP/DOWN MOVEMENT</a:t>
            </a:r>
          </a:p>
        </p:txBody>
      </p:sp>
      <p:sp>
        <p:nvSpPr>
          <p:cNvPr id="14" name="TextBox 14"/>
          <p:cNvSpPr txBox="1"/>
          <p:nvPr/>
        </p:nvSpPr>
        <p:spPr>
          <a:xfrm>
            <a:off x="4392764" y="9396412"/>
            <a:ext cx="9502472" cy="468319"/>
          </a:xfrm>
          <a:prstGeom prst="rect">
            <a:avLst/>
          </a:prstGeom>
        </p:spPr>
        <p:txBody>
          <a:bodyPr lIns="0" tIns="0" rIns="0" bIns="0" rtlCol="0" anchor="t">
            <a:spAutoFit/>
          </a:bodyPr>
          <a:lstStyle/>
          <a:p>
            <a:pPr algn="ctr">
              <a:lnSpc>
                <a:spcPts val="3887"/>
              </a:lnSpc>
            </a:pPr>
            <a:r>
              <a:rPr lang="en-US" sz="2776" b="0" i="0">
                <a:solidFill>
                  <a:srgbClr val="FFFFFF"/>
                </a:solidFill>
                <a:latin typeface="Prompt Light"/>
              </a:rPr>
              <a:t>Just ambient room light.</a:t>
            </a:r>
          </a:p>
        </p:txBody>
      </p:sp>
      <p:sp>
        <p:nvSpPr>
          <p:cNvPr id="15" name="TextBox 15"/>
          <p:cNvSpPr txBox="1"/>
          <p:nvPr/>
        </p:nvSpPr>
        <p:spPr>
          <a:xfrm>
            <a:off x="328312" y="3374049"/>
            <a:ext cx="3618440" cy="1559560"/>
          </a:xfrm>
          <a:prstGeom prst="rect">
            <a:avLst/>
          </a:prstGeom>
        </p:spPr>
        <p:txBody>
          <a:bodyPr lIns="0" tIns="0" rIns="0" bIns="0" rtlCol="0" anchor="t">
            <a:spAutoFit/>
          </a:bodyPr>
          <a:lstStyle/>
          <a:p>
            <a:pPr algn="ctr">
              <a:lnSpc>
                <a:spcPts val="4160"/>
              </a:lnSpc>
            </a:pPr>
            <a:r>
              <a:rPr lang="en-US" sz="3200" b="0" i="0" spc="320">
                <a:solidFill>
                  <a:srgbClr val="FFFFFF"/>
                </a:solidFill>
                <a:latin typeface="Prompt Light"/>
              </a:rPr>
              <a:t>SWIPE ONCE IN ONE DIRECTION</a:t>
            </a:r>
          </a:p>
        </p:txBody>
      </p:sp>
      <p:sp>
        <p:nvSpPr>
          <p:cNvPr id="16" name="TextBox 16"/>
          <p:cNvSpPr txBox="1"/>
          <p:nvPr/>
        </p:nvSpPr>
        <p:spPr>
          <a:xfrm>
            <a:off x="4326232" y="3345474"/>
            <a:ext cx="3752969" cy="1035685"/>
          </a:xfrm>
          <a:prstGeom prst="rect">
            <a:avLst/>
          </a:prstGeom>
        </p:spPr>
        <p:txBody>
          <a:bodyPr lIns="0" tIns="0" rIns="0" bIns="0" rtlCol="0" anchor="t">
            <a:spAutoFit/>
          </a:bodyPr>
          <a:lstStyle/>
          <a:p>
            <a:pPr algn="ctr">
              <a:lnSpc>
                <a:spcPts val="4160"/>
              </a:lnSpc>
            </a:pPr>
            <a:r>
              <a:rPr lang="en-US" sz="3200" b="0" i="0" spc="320">
                <a:solidFill>
                  <a:srgbClr val="FFFFFF"/>
                </a:solidFill>
                <a:latin typeface="Prompt Light"/>
              </a:rPr>
              <a:t>CONTINUOUS SWIPES</a:t>
            </a:r>
          </a:p>
        </p:txBody>
      </p:sp>
      <p:sp>
        <p:nvSpPr>
          <p:cNvPr id="17" name="TextBox 17"/>
          <p:cNvSpPr txBox="1"/>
          <p:nvPr/>
        </p:nvSpPr>
        <p:spPr>
          <a:xfrm>
            <a:off x="8403661" y="3316899"/>
            <a:ext cx="4921623" cy="511810"/>
          </a:xfrm>
          <a:prstGeom prst="rect">
            <a:avLst/>
          </a:prstGeom>
        </p:spPr>
        <p:txBody>
          <a:bodyPr lIns="0" tIns="0" rIns="0" bIns="0" rtlCol="0" anchor="t">
            <a:spAutoFit/>
          </a:bodyPr>
          <a:lstStyle/>
          <a:p>
            <a:pPr algn="ctr">
              <a:lnSpc>
                <a:spcPts val="4160"/>
              </a:lnSpc>
            </a:pPr>
            <a:r>
              <a:rPr lang="en-US" sz="3200" b="0" i="0" spc="320">
                <a:solidFill>
                  <a:srgbClr val="FFFFFF"/>
                </a:solidFill>
                <a:latin typeface="Prompt Light"/>
              </a:rPr>
              <a:t>FIST FORMATION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6958"/>
        </a:solidFill>
        <a:effectLst/>
      </p:bgPr>
    </p:bg>
    <p:spTree>
      <p:nvGrpSpPr>
        <p:cNvPr id="1" name=""/>
        <p:cNvGrpSpPr/>
        <p:nvPr/>
      </p:nvGrpSpPr>
      <p:grpSpPr>
        <a:xfrm>
          <a:off x="0" y="0"/>
          <a:ext cx="0" cy="0"/>
          <a:chOff x="0" y="0"/>
          <a:chExt cx="0" cy="0"/>
        </a:xfrm>
      </p:grpSpPr>
      <p:grpSp>
        <p:nvGrpSpPr>
          <p:cNvPr id="2" name="Group 2"/>
          <p:cNvGrpSpPr/>
          <p:nvPr/>
        </p:nvGrpSpPr>
        <p:grpSpPr>
          <a:xfrm>
            <a:off x="8952473" y="421637"/>
            <a:ext cx="6423111" cy="9422295"/>
            <a:chOff x="0" y="-28575"/>
            <a:chExt cx="8564149" cy="12563060"/>
          </a:xfrm>
        </p:grpSpPr>
        <p:sp>
          <p:nvSpPr>
            <p:cNvPr id="3" name="TextBox 3"/>
            <p:cNvSpPr txBox="1"/>
            <p:nvPr/>
          </p:nvSpPr>
          <p:spPr>
            <a:xfrm>
              <a:off x="0" y="-28575"/>
              <a:ext cx="8564149" cy="590691"/>
            </a:xfrm>
            <a:prstGeom prst="rect">
              <a:avLst/>
            </a:prstGeom>
          </p:spPr>
          <p:txBody>
            <a:bodyPr lIns="0" tIns="0" rIns="0" bIns="0" rtlCol="0" anchor="t">
              <a:spAutoFit/>
            </a:bodyPr>
            <a:lstStyle/>
            <a:p>
              <a:pPr>
                <a:lnSpc>
                  <a:spcPts val="3658"/>
                </a:lnSpc>
              </a:pPr>
              <a:r>
                <a:rPr lang="en-US" sz="2814" i="0" spc="168">
                  <a:solidFill>
                    <a:srgbClr val="FFFFFF"/>
                  </a:solidFill>
                  <a:latin typeface="Prompt Bold"/>
                </a:rPr>
                <a:t>IOT DEVICES</a:t>
              </a:r>
            </a:p>
          </p:txBody>
        </p:sp>
        <p:sp>
          <p:nvSpPr>
            <p:cNvPr id="4" name="TextBox 4"/>
            <p:cNvSpPr txBox="1"/>
            <p:nvPr/>
          </p:nvSpPr>
          <p:spPr>
            <a:xfrm>
              <a:off x="0" y="735476"/>
              <a:ext cx="8564149" cy="1577674"/>
            </a:xfrm>
            <a:prstGeom prst="rect">
              <a:avLst/>
            </a:prstGeom>
          </p:spPr>
          <p:txBody>
            <a:bodyPr lIns="0" tIns="0" rIns="0" bIns="0" rtlCol="0" anchor="t">
              <a:spAutoFit/>
            </a:bodyPr>
            <a:lstStyle/>
            <a:p>
              <a:pPr>
                <a:lnSpc>
                  <a:spcPts val="3245"/>
                </a:lnSpc>
              </a:pPr>
              <a:r>
                <a:rPr lang="en-US" sz="2317" b="0" i="0">
                  <a:solidFill>
                    <a:srgbClr val="FFFFFF"/>
                  </a:solidFill>
                  <a:latin typeface="Prompt Light"/>
                </a:rPr>
                <a:t>The introduction of IoT devices brought a huge expansion in technological development.</a:t>
              </a:r>
            </a:p>
          </p:txBody>
        </p:sp>
        <p:sp>
          <p:nvSpPr>
            <p:cNvPr id="5" name="TextBox 5"/>
            <p:cNvSpPr txBox="1"/>
            <p:nvPr/>
          </p:nvSpPr>
          <p:spPr>
            <a:xfrm>
              <a:off x="0" y="2914442"/>
              <a:ext cx="8564149" cy="590691"/>
            </a:xfrm>
            <a:prstGeom prst="rect">
              <a:avLst/>
            </a:prstGeom>
          </p:spPr>
          <p:txBody>
            <a:bodyPr lIns="0" tIns="0" rIns="0" bIns="0" rtlCol="0" anchor="t">
              <a:spAutoFit/>
            </a:bodyPr>
            <a:lstStyle/>
            <a:p>
              <a:pPr>
                <a:lnSpc>
                  <a:spcPts val="3658"/>
                </a:lnSpc>
              </a:pPr>
              <a:r>
                <a:rPr lang="en-US" sz="2814" i="0" spc="168" dirty="0">
                  <a:solidFill>
                    <a:srgbClr val="FFFFFF"/>
                  </a:solidFill>
                  <a:latin typeface="Prompt Bold"/>
                </a:rPr>
                <a:t>HUMAN COMPUTER INTERACTION</a:t>
              </a:r>
            </a:p>
          </p:txBody>
        </p:sp>
        <p:sp>
          <p:nvSpPr>
            <p:cNvPr id="6" name="TextBox 6"/>
            <p:cNvSpPr txBox="1"/>
            <p:nvPr/>
          </p:nvSpPr>
          <p:spPr>
            <a:xfrm>
              <a:off x="0" y="4254985"/>
              <a:ext cx="8564149" cy="2113857"/>
            </a:xfrm>
            <a:prstGeom prst="rect">
              <a:avLst/>
            </a:prstGeom>
          </p:spPr>
          <p:txBody>
            <a:bodyPr lIns="0" tIns="0" rIns="0" bIns="0" rtlCol="0" anchor="t">
              <a:spAutoFit/>
            </a:bodyPr>
            <a:lstStyle/>
            <a:p>
              <a:pPr>
                <a:lnSpc>
                  <a:spcPts val="3245"/>
                </a:lnSpc>
              </a:pPr>
              <a:r>
                <a:rPr lang="en-US" sz="2317" b="0" i="0" dirty="0">
                  <a:solidFill>
                    <a:srgbClr val="FFFFFF"/>
                  </a:solidFill>
                  <a:latin typeface="Prompt Light"/>
                </a:rPr>
                <a:t>Having computers understand human body language would greatly benefit the users and make human computer interactions more intuitive and effortless. </a:t>
              </a:r>
            </a:p>
          </p:txBody>
        </p:sp>
        <p:sp>
          <p:nvSpPr>
            <p:cNvPr id="7" name="TextBox 7"/>
            <p:cNvSpPr txBox="1"/>
            <p:nvPr/>
          </p:nvSpPr>
          <p:spPr>
            <a:xfrm>
              <a:off x="0" y="6902068"/>
              <a:ext cx="8564149" cy="1200468"/>
            </a:xfrm>
            <a:prstGeom prst="rect">
              <a:avLst/>
            </a:prstGeom>
          </p:spPr>
          <p:txBody>
            <a:bodyPr lIns="0" tIns="0" rIns="0" bIns="0" rtlCol="0" anchor="t">
              <a:spAutoFit/>
            </a:bodyPr>
            <a:lstStyle/>
            <a:p>
              <a:pPr>
                <a:lnSpc>
                  <a:spcPts val="3658"/>
                </a:lnSpc>
              </a:pPr>
              <a:r>
                <a:rPr lang="en-US" sz="2814" i="0" spc="168">
                  <a:solidFill>
                    <a:srgbClr val="FFFFFF"/>
                  </a:solidFill>
                  <a:latin typeface="Prompt Bold"/>
                </a:rPr>
                <a:t>SELF-POWERED GESTURE RECOGNITION SYSTEM</a:t>
              </a:r>
            </a:p>
          </p:txBody>
        </p:sp>
        <p:sp>
          <p:nvSpPr>
            <p:cNvPr id="8" name="TextBox 8"/>
            <p:cNvSpPr txBox="1"/>
            <p:nvPr/>
          </p:nvSpPr>
          <p:spPr>
            <a:xfrm>
              <a:off x="0" y="8275896"/>
              <a:ext cx="8564149" cy="4258589"/>
            </a:xfrm>
            <a:prstGeom prst="rect">
              <a:avLst/>
            </a:prstGeom>
          </p:spPr>
          <p:txBody>
            <a:bodyPr lIns="0" tIns="0" rIns="0" bIns="0" rtlCol="0" anchor="t">
              <a:spAutoFit/>
            </a:bodyPr>
            <a:lstStyle/>
            <a:p>
              <a:pPr>
                <a:lnSpc>
                  <a:spcPts val="3245"/>
                </a:lnSpc>
              </a:pPr>
              <a:r>
                <a:rPr lang="en-US" sz="2317" b="0" i="0">
                  <a:solidFill>
                    <a:srgbClr val="FFFFFF"/>
                  </a:solidFill>
                  <a:latin typeface="Prompt Light"/>
                </a:rPr>
                <a:t>The produced ambient light in our houses everyday can be captured by photovoltaics and turned back into electric current. The generated current is enough to power small IoT devices [2, 6]. Furthermore, these power harvesters can be used in energy-restricted or battery-free devices for human hand and finger gestures recognition.</a:t>
              </a:r>
            </a:p>
          </p:txBody>
        </p:sp>
      </p:grpSp>
      <p:sp>
        <p:nvSpPr>
          <p:cNvPr id="9" name="TextBox 9"/>
          <p:cNvSpPr txBox="1"/>
          <p:nvPr/>
        </p:nvSpPr>
        <p:spPr>
          <a:xfrm>
            <a:off x="1028700" y="2863903"/>
            <a:ext cx="7576258" cy="2071370"/>
          </a:xfrm>
          <a:prstGeom prst="rect">
            <a:avLst/>
          </a:prstGeom>
        </p:spPr>
        <p:txBody>
          <a:bodyPr lIns="0" tIns="0" rIns="0" bIns="0" rtlCol="0" anchor="t">
            <a:spAutoFit/>
          </a:bodyPr>
          <a:lstStyle/>
          <a:p>
            <a:pPr>
              <a:lnSpc>
                <a:spcPts val="8320"/>
              </a:lnSpc>
            </a:pPr>
            <a:r>
              <a:rPr lang="en-US" sz="6400" i="0" spc="128" dirty="0">
                <a:solidFill>
                  <a:srgbClr val="FFFFFF"/>
                </a:solidFill>
                <a:latin typeface="Prompt Bold"/>
              </a:rPr>
              <a:t>Summary /</a:t>
            </a:r>
          </a:p>
          <a:p>
            <a:pPr>
              <a:lnSpc>
                <a:spcPts val="8320"/>
              </a:lnSpc>
            </a:pPr>
            <a:r>
              <a:rPr lang="en-US" sz="6400" i="0" spc="128" dirty="0">
                <a:solidFill>
                  <a:srgbClr val="FFFFFF"/>
                </a:solidFill>
                <a:latin typeface="Prompt Bold"/>
              </a:rPr>
              <a:t>Conclusion</a:t>
            </a:r>
          </a:p>
        </p:txBody>
      </p:sp>
      <p:grpSp>
        <p:nvGrpSpPr>
          <p:cNvPr id="10" name="Group 10"/>
          <p:cNvGrpSpPr>
            <a:grpSpLocks noChangeAspect="1"/>
          </p:cNvGrpSpPr>
          <p:nvPr/>
        </p:nvGrpSpPr>
        <p:grpSpPr>
          <a:xfrm>
            <a:off x="-449616" y="-1123399"/>
            <a:ext cx="3549544" cy="3549544"/>
            <a:chOff x="0" y="0"/>
            <a:chExt cx="1708150" cy="1708150"/>
          </a:xfrm>
        </p:grpSpPr>
        <p:sp>
          <p:nvSpPr>
            <p:cNvPr id="11" name="Freeform 11"/>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E50AD"/>
            </a:solidFill>
          </p:spPr>
        </p:sp>
      </p:grpSp>
      <p:grpSp>
        <p:nvGrpSpPr>
          <p:cNvPr id="12" name="Group 12"/>
          <p:cNvGrpSpPr/>
          <p:nvPr/>
        </p:nvGrpSpPr>
        <p:grpSpPr>
          <a:xfrm>
            <a:off x="4124325" y="8941625"/>
            <a:ext cx="3549544" cy="3549544"/>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4939"/>
            </a:solidFill>
          </p:spPr>
        </p:sp>
      </p:grpSp>
      <p:grpSp>
        <p:nvGrpSpPr>
          <p:cNvPr id="14" name="Group 14"/>
          <p:cNvGrpSpPr>
            <a:grpSpLocks noChangeAspect="1"/>
          </p:cNvGrpSpPr>
          <p:nvPr/>
        </p:nvGrpSpPr>
        <p:grpSpPr>
          <a:xfrm>
            <a:off x="16818028" y="2584006"/>
            <a:ext cx="3549544" cy="3549544"/>
            <a:chOff x="0" y="0"/>
            <a:chExt cx="1708150" cy="1708150"/>
          </a:xfrm>
        </p:grpSpPr>
        <p:sp>
          <p:nvSpPr>
            <p:cNvPr id="15" name="Freeform 1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D7D"/>
            </a:solidFill>
          </p:spPr>
        </p:sp>
      </p:grpSp>
      <p:pic>
        <p:nvPicPr>
          <p:cNvPr id="16" name="Picture 16"/>
          <p:cNvPicPr>
            <a:picLocks noChangeAspect="1"/>
          </p:cNvPicPr>
          <p:nvPr/>
        </p:nvPicPr>
        <p:blipFill>
          <a:blip r:embed="rId2"/>
          <a:srcRect/>
          <a:stretch>
            <a:fillRect/>
          </a:stretch>
        </p:blipFill>
        <p:spPr>
          <a:xfrm>
            <a:off x="1091940" y="5219700"/>
            <a:ext cx="4015975" cy="40159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6958"/>
        </a:solidFill>
        <a:effectLst/>
      </p:bgPr>
    </p:bg>
    <p:spTree>
      <p:nvGrpSpPr>
        <p:cNvPr id="1" name=""/>
        <p:cNvGrpSpPr/>
        <p:nvPr/>
      </p:nvGrpSpPr>
      <p:grpSpPr>
        <a:xfrm>
          <a:off x="0" y="0"/>
          <a:ext cx="0" cy="0"/>
          <a:chOff x="0" y="0"/>
          <a:chExt cx="0" cy="0"/>
        </a:xfrm>
      </p:grpSpPr>
      <p:grpSp>
        <p:nvGrpSpPr>
          <p:cNvPr id="4" name="Group 4"/>
          <p:cNvGrpSpPr>
            <a:grpSpLocks noChangeAspect="1"/>
          </p:cNvGrpSpPr>
          <p:nvPr/>
        </p:nvGrpSpPr>
        <p:grpSpPr>
          <a:xfrm>
            <a:off x="5594456" y="-1965272"/>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E50AD"/>
            </a:solidFill>
          </p:spPr>
        </p:sp>
      </p:grpSp>
      <p:sp>
        <p:nvSpPr>
          <p:cNvPr id="3" name="TextBox 3"/>
          <p:cNvSpPr txBox="1"/>
          <p:nvPr/>
        </p:nvSpPr>
        <p:spPr>
          <a:xfrm>
            <a:off x="11492622" y="9303067"/>
            <a:ext cx="7534214" cy="1069975"/>
          </a:xfrm>
          <a:prstGeom prst="rect">
            <a:avLst/>
          </a:prstGeom>
        </p:spPr>
        <p:txBody>
          <a:bodyPr lIns="0" tIns="0" rIns="0" bIns="0" rtlCol="0" anchor="t">
            <a:spAutoFit/>
          </a:bodyPr>
          <a:lstStyle/>
          <a:p>
            <a:pPr>
              <a:lnSpc>
                <a:spcPts val="8000"/>
              </a:lnSpc>
            </a:pPr>
            <a:r>
              <a:rPr lang="en-US" sz="8000" b="0" i="0" spc="-80">
                <a:solidFill>
                  <a:srgbClr val="FFFFFF"/>
                </a:solidFill>
                <a:latin typeface="Prompt Bold"/>
              </a:rPr>
              <a:t>References</a:t>
            </a:r>
          </a:p>
        </p:txBody>
      </p:sp>
      <p:grpSp>
        <p:nvGrpSpPr>
          <p:cNvPr id="6" name="Group 6"/>
          <p:cNvGrpSpPr/>
          <p:nvPr/>
        </p:nvGrpSpPr>
        <p:grpSpPr>
          <a:xfrm>
            <a:off x="-2155772" y="5085627"/>
            <a:ext cx="3549544" cy="354954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4939"/>
            </a:solidFill>
          </p:spPr>
        </p:sp>
      </p:grpSp>
      <p:grpSp>
        <p:nvGrpSpPr>
          <p:cNvPr id="8" name="Group 8"/>
          <p:cNvGrpSpPr>
            <a:grpSpLocks noChangeAspect="1"/>
          </p:cNvGrpSpPr>
          <p:nvPr/>
        </p:nvGrpSpPr>
        <p:grpSpPr>
          <a:xfrm>
            <a:off x="7369228" y="9150667"/>
            <a:ext cx="3549544" cy="3549544"/>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32D7D"/>
            </a:solidFill>
          </p:spPr>
        </p:sp>
      </p:grpSp>
      <p:sp>
        <p:nvSpPr>
          <p:cNvPr id="10" name="TextBox 10"/>
          <p:cNvSpPr txBox="1"/>
          <p:nvPr/>
        </p:nvSpPr>
        <p:spPr>
          <a:xfrm>
            <a:off x="457200" y="1203678"/>
            <a:ext cx="9030008" cy="2163413"/>
          </a:xfrm>
          <a:prstGeom prst="rect">
            <a:avLst/>
          </a:prstGeom>
        </p:spPr>
        <p:txBody>
          <a:bodyPr lIns="0" tIns="0" rIns="0" bIns="0" rtlCol="0" anchor="t">
            <a:spAutoFit/>
          </a:bodyPr>
          <a:lstStyle/>
          <a:p>
            <a:pPr>
              <a:lnSpc>
                <a:spcPts val="3359"/>
              </a:lnSpc>
            </a:pPr>
            <a:r>
              <a:rPr lang="en-US" sz="2400" b="0" i="0" dirty="0">
                <a:solidFill>
                  <a:srgbClr val="FFFFFF"/>
                </a:solidFill>
                <a:latin typeface="Prompt Light"/>
              </a:rPr>
              <a:t>[2] Y.  Li,  T.  Li,  R.  A.  Patel,  X.-D.  Yang,  and  X.  Zhou,  “Self-powered gesture  recognition  with  ambient  light,”  </a:t>
            </a:r>
            <a:r>
              <a:rPr lang="en-US" sz="2400" b="0" i="0" dirty="0" err="1">
                <a:solidFill>
                  <a:srgbClr val="FFFFFF"/>
                </a:solidFill>
                <a:latin typeface="Prompt Light"/>
              </a:rPr>
              <a:t>inProceedings</a:t>
            </a:r>
            <a:r>
              <a:rPr lang="en-US" sz="2400" b="0" i="0" dirty="0">
                <a:solidFill>
                  <a:srgbClr val="FFFFFF"/>
                </a:solidFill>
                <a:latin typeface="Prompt Light"/>
              </a:rPr>
              <a:t> of the 31stAnnual ACM Symposium on User Interface Software and </a:t>
            </a:r>
            <a:r>
              <a:rPr lang="en-US" sz="2400" b="0" i="0" dirty="0" err="1">
                <a:solidFill>
                  <a:srgbClr val="FFFFFF"/>
                </a:solidFill>
                <a:latin typeface="Prompt Light"/>
              </a:rPr>
              <a:t>Technology,ser</a:t>
            </a:r>
            <a:r>
              <a:rPr lang="en-US" sz="2400" b="0" i="0" dirty="0">
                <a:solidFill>
                  <a:srgbClr val="FFFFFF"/>
                </a:solidFill>
                <a:latin typeface="Prompt Light"/>
              </a:rPr>
              <a:t>.  UIST  ’18.New  York,  NY,  USA:  ACM,  2018,  pp.  595–608.</a:t>
            </a:r>
          </a:p>
        </p:txBody>
      </p:sp>
      <p:sp>
        <p:nvSpPr>
          <p:cNvPr id="11" name="TextBox 11"/>
          <p:cNvSpPr txBox="1"/>
          <p:nvPr/>
        </p:nvSpPr>
        <p:spPr>
          <a:xfrm>
            <a:off x="457200" y="3417918"/>
            <a:ext cx="9030008" cy="855362"/>
          </a:xfrm>
          <a:prstGeom prst="rect">
            <a:avLst/>
          </a:prstGeom>
        </p:spPr>
        <p:txBody>
          <a:bodyPr lIns="0" tIns="0" rIns="0" bIns="0" rtlCol="0" anchor="t">
            <a:spAutoFit/>
          </a:bodyPr>
          <a:lstStyle/>
          <a:p>
            <a:pPr>
              <a:lnSpc>
                <a:spcPts val="3359"/>
              </a:lnSpc>
            </a:pPr>
            <a:r>
              <a:rPr lang="en-US" sz="2400" b="0" i="0" dirty="0">
                <a:solidFill>
                  <a:srgbClr val="FFFFFF"/>
                </a:solidFill>
                <a:latin typeface="Prompt Light"/>
              </a:rPr>
              <a:t>[3] M.-D.   </a:t>
            </a:r>
            <a:r>
              <a:rPr lang="en-US" sz="2400" b="0" i="0" dirty="0" err="1">
                <a:solidFill>
                  <a:srgbClr val="FFFFFF"/>
                </a:solidFill>
                <a:latin typeface="Prompt Light"/>
              </a:rPr>
              <a:t>Kaholokula</a:t>
            </a:r>
            <a:r>
              <a:rPr lang="en-US" sz="2400" b="0" i="0" dirty="0">
                <a:solidFill>
                  <a:srgbClr val="FFFFFF"/>
                </a:solidFill>
                <a:latin typeface="Prompt Light"/>
              </a:rPr>
              <a:t>,   “Reusing   ambient   light   to   recognize hand gestures,”  2016</a:t>
            </a:r>
          </a:p>
        </p:txBody>
      </p:sp>
      <p:sp>
        <p:nvSpPr>
          <p:cNvPr id="12" name="TextBox 12"/>
          <p:cNvSpPr txBox="1"/>
          <p:nvPr/>
        </p:nvSpPr>
        <p:spPr>
          <a:xfrm>
            <a:off x="457200" y="4367860"/>
            <a:ext cx="9030008" cy="1653540"/>
          </a:xfrm>
          <a:prstGeom prst="rect">
            <a:avLst/>
          </a:prstGeom>
        </p:spPr>
        <p:txBody>
          <a:bodyPr lIns="0" tIns="0" rIns="0" bIns="0" rtlCol="0" anchor="t">
            <a:spAutoFit/>
          </a:bodyPr>
          <a:lstStyle/>
          <a:p>
            <a:pPr>
              <a:lnSpc>
                <a:spcPts val="3359"/>
              </a:lnSpc>
            </a:pPr>
            <a:r>
              <a:rPr lang="en-US" sz="2400" b="0" i="0">
                <a:solidFill>
                  <a:srgbClr val="FFFFFF"/>
                </a:solidFill>
                <a:latin typeface="Prompt Light"/>
              </a:rPr>
              <a:t>[4] J. Shotton, A. Fitzgibbon, M. Cook, T. Sharp, M. Finocchio, R. Moore,A. Kipman, and A. Blake, “Real-time human pose recognition in partsfrom single depth images,” in CVPR 2011, June 2011, pp. 1297–1304.</a:t>
            </a:r>
          </a:p>
        </p:txBody>
      </p:sp>
      <p:sp>
        <p:nvSpPr>
          <p:cNvPr id="13" name="TextBox 13"/>
          <p:cNvSpPr txBox="1"/>
          <p:nvPr/>
        </p:nvSpPr>
        <p:spPr>
          <a:xfrm>
            <a:off x="457200" y="6207090"/>
            <a:ext cx="9030008" cy="1234440"/>
          </a:xfrm>
          <a:prstGeom prst="rect">
            <a:avLst/>
          </a:prstGeom>
        </p:spPr>
        <p:txBody>
          <a:bodyPr lIns="0" tIns="0" rIns="0" bIns="0" rtlCol="0" anchor="t">
            <a:spAutoFit/>
          </a:bodyPr>
          <a:lstStyle/>
          <a:p>
            <a:pPr>
              <a:lnSpc>
                <a:spcPts val="3359"/>
              </a:lnSpc>
            </a:pPr>
            <a:r>
              <a:rPr lang="en-US" sz="2400" b="0" i="0">
                <a:solidFill>
                  <a:srgbClr val="FFFFFF"/>
                </a:solidFill>
                <a:latin typeface="Prompt Light"/>
              </a:rPr>
              <a:t>[5] G.  Knier,  “How  do  photovoltaics  work?”  2008.  [Online].  Available: https://science.nasa.gov/science-news/science-at-nasa/2002/solarcells15</a:t>
            </a:r>
          </a:p>
        </p:txBody>
      </p:sp>
      <p:sp>
        <p:nvSpPr>
          <p:cNvPr id="14" name="TextBox 14"/>
          <p:cNvSpPr txBox="1"/>
          <p:nvPr/>
        </p:nvSpPr>
        <p:spPr>
          <a:xfrm>
            <a:off x="671227" y="9217025"/>
            <a:ext cx="7534214" cy="1069975"/>
          </a:xfrm>
          <a:prstGeom prst="rect">
            <a:avLst/>
          </a:prstGeom>
        </p:spPr>
        <p:txBody>
          <a:bodyPr lIns="0" tIns="0" rIns="0" bIns="0" rtlCol="0" anchor="t">
            <a:spAutoFit/>
          </a:bodyPr>
          <a:lstStyle/>
          <a:p>
            <a:pPr>
              <a:lnSpc>
                <a:spcPts val="8000"/>
              </a:lnSpc>
            </a:pPr>
            <a:r>
              <a:rPr lang="en-US" sz="8000" b="0" i="0" spc="-80">
                <a:solidFill>
                  <a:srgbClr val="FFFFFF"/>
                </a:solidFill>
                <a:latin typeface="Prompt Bold"/>
              </a:rPr>
              <a:t>Thank You</a:t>
            </a:r>
          </a:p>
        </p:txBody>
      </p:sp>
      <p:sp>
        <p:nvSpPr>
          <p:cNvPr id="15" name="TextBox 15"/>
          <p:cNvSpPr txBox="1"/>
          <p:nvPr/>
        </p:nvSpPr>
        <p:spPr>
          <a:xfrm>
            <a:off x="10016029" y="259486"/>
            <a:ext cx="7967172" cy="2163413"/>
          </a:xfrm>
          <a:prstGeom prst="rect">
            <a:avLst/>
          </a:prstGeom>
        </p:spPr>
        <p:txBody>
          <a:bodyPr wrap="square" lIns="0" tIns="0" rIns="0" bIns="0" rtlCol="0" anchor="t">
            <a:spAutoFit/>
          </a:bodyPr>
          <a:lstStyle/>
          <a:p>
            <a:pPr>
              <a:lnSpc>
                <a:spcPts val="3359"/>
              </a:lnSpc>
            </a:pPr>
            <a:r>
              <a:rPr lang="en-US" sz="2400" b="0" i="0" dirty="0">
                <a:solidFill>
                  <a:srgbClr val="FFFFFF"/>
                </a:solidFill>
                <a:latin typeface="Prompt Light"/>
              </a:rPr>
              <a:t>[6] A. Varshney, A. </a:t>
            </a:r>
            <a:r>
              <a:rPr lang="en-US" sz="2400" b="0" i="0" dirty="0" err="1">
                <a:solidFill>
                  <a:srgbClr val="FFFFFF"/>
                </a:solidFill>
                <a:latin typeface="Prompt Light"/>
              </a:rPr>
              <a:t>Soleiman</a:t>
            </a:r>
            <a:r>
              <a:rPr lang="en-US" sz="2400" b="0" i="0" dirty="0">
                <a:solidFill>
                  <a:srgbClr val="FFFFFF"/>
                </a:solidFill>
                <a:latin typeface="Prompt Light"/>
              </a:rPr>
              <a:t>, L. </a:t>
            </a:r>
            <a:r>
              <a:rPr lang="en-US" sz="2400" b="0" i="0" dirty="0" err="1">
                <a:solidFill>
                  <a:srgbClr val="FFFFFF"/>
                </a:solidFill>
                <a:latin typeface="Prompt Light"/>
              </a:rPr>
              <a:t>Mottola</a:t>
            </a:r>
            <a:r>
              <a:rPr lang="en-US" sz="2400" b="0" i="0" dirty="0">
                <a:solidFill>
                  <a:srgbClr val="FFFFFF"/>
                </a:solidFill>
                <a:latin typeface="Prompt Light"/>
              </a:rPr>
              <a:t>, and T. Voigt, “Battery-free visible light sensing,” in Proceedings of the  4th </a:t>
            </a:r>
            <a:r>
              <a:rPr lang="en-US" sz="2400" b="0" i="0" dirty="0" err="1">
                <a:solidFill>
                  <a:srgbClr val="FFFFFF"/>
                </a:solidFill>
                <a:latin typeface="Prompt Light"/>
              </a:rPr>
              <a:t>ACMWorkshop</a:t>
            </a:r>
            <a:r>
              <a:rPr lang="en-US" sz="2400" b="0" i="0" dirty="0">
                <a:solidFill>
                  <a:srgbClr val="FFFFFF"/>
                </a:solidFill>
                <a:latin typeface="Prompt Light"/>
              </a:rPr>
              <a:t> on Visible Light Communication Systems,  ser. VLCS ’17. New York, NY, USA: ACM, 2017, pp. 3–8.</a:t>
            </a:r>
          </a:p>
        </p:txBody>
      </p:sp>
      <p:sp>
        <p:nvSpPr>
          <p:cNvPr id="16" name="TextBox 16"/>
          <p:cNvSpPr txBox="1"/>
          <p:nvPr/>
        </p:nvSpPr>
        <p:spPr>
          <a:xfrm>
            <a:off x="10016029" y="2555021"/>
            <a:ext cx="7967172" cy="2599430"/>
          </a:xfrm>
          <a:prstGeom prst="rect">
            <a:avLst/>
          </a:prstGeom>
        </p:spPr>
        <p:txBody>
          <a:bodyPr wrap="square" lIns="0" tIns="0" rIns="0" bIns="0" rtlCol="0" anchor="t">
            <a:spAutoFit/>
          </a:bodyPr>
          <a:lstStyle/>
          <a:p>
            <a:pPr>
              <a:lnSpc>
                <a:spcPts val="3359"/>
              </a:lnSpc>
            </a:pPr>
            <a:r>
              <a:rPr lang="en-US" sz="2400" b="0" i="0" dirty="0">
                <a:solidFill>
                  <a:srgbClr val="FFFFFF"/>
                </a:solidFill>
                <a:latin typeface="Prompt Light"/>
              </a:rPr>
              <a:t>[7]  T. Li, C. An, Z. Tian, A. T. Campbell, and X. Zhou, “Human sensing using visible light communication,” </a:t>
            </a:r>
            <a:r>
              <a:rPr lang="en-US" sz="2400" b="0" i="0" dirty="0" err="1">
                <a:solidFill>
                  <a:srgbClr val="FFFFFF"/>
                </a:solidFill>
                <a:latin typeface="Prompt Light"/>
              </a:rPr>
              <a:t>inProceedings</a:t>
            </a:r>
            <a:r>
              <a:rPr lang="en-US" sz="2400" b="0" i="0" dirty="0">
                <a:solidFill>
                  <a:srgbClr val="FFFFFF"/>
                </a:solidFill>
                <a:latin typeface="Prompt Light"/>
              </a:rPr>
              <a:t> of the 21st </a:t>
            </a:r>
            <a:r>
              <a:rPr lang="en-US" sz="2400" b="0" i="0" dirty="0" err="1">
                <a:solidFill>
                  <a:srgbClr val="FFFFFF"/>
                </a:solidFill>
                <a:latin typeface="Prompt Light"/>
              </a:rPr>
              <a:t>AnnualInternational</a:t>
            </a:r>
            <a:r>
              <a:rPr lang="en-US" sz="2400" b="0" i="0" dirty="0">
                <a:solidFill>
                  <a:srgbClr val="FFFFFF"/>
                </a:solidFill>
                <a:latin typeface="Prompt Light"/>
              </a:rPr>
              <a:t> Conference on Mobile Computing and Networking,  </a:t>
            </a:r>
            <a:r>
              <a:rPr lang="en-US" sz="2400" b="0" i="0" dirty="0" err="1">
                <a:solidFill>
                  <a:srgbClr val="FFFFFF"/>
                </a:solidFill>
                <a:latin typeface="Prompt Light"/>
              </a:rPr>
              <a:t>ser.MobiCom</a:t>
            </a:r>
            <a:r>
              <a:rPr lang="en-US" sz="2400" b="0" i="0" dirty="0">
                <a:solidFill>
                  <a:srgbClr val="FFFFFF"/>
                </a:solidFill>
                <a:latin typeface="Prompt Light"/>
              </a:rPr>
              <a:t>  ’15.New  York,  NY,  USA:  ACM,  2015,  pp.  331–344</a:t>
            </a:r>
          </a:p>
        </p:txBody>
      </p:sp>
      <p:sp>
        <p:nvSpPr>
          <p:cNvPr id="17" name="TextBox 16">
            <a:extLst>
              <a:ext uri="{FF2B5EF4-FFF2-40B4-BE49-F238E27FC236}">
                <a16:creationId xmlns:a16="http://schemas.microsoft.com/office/drawing/2014/main" id="{9C47B3F0-BBF3-3348-9F91-ECBF5CA7399A}"/>
              </a:ext>
            </a:extLst>
          </p:cNvPr>
          <p:cNvSpPr txBox="1"/>
          <p:nvPr/>
        </p:nvSpPr>
        <p:spPr>
          <a:xfrm>
            <a:off x="10016029" y="5286573"/>
            <a:ext cx="7967172" cy="1727396"/>
          </a:xfrm>
          <a:prstGeom prst="rect">
            <a:avLst/>
          </a:prstGeom>
        </p:spPr>
        <p:txBody>
          <a:bodyPr wrap="square" lIns="0" tIns="0" rIns="0" bIns="0" rtlCol="0" anchor="t">
            <a:spAutoFit/>
          </a:bodyPr>
          <a:lstStyle/>
          <a:p>
            <a:pPr>
              <a:lnSpc>
                <a:spcPts val="3359"/>
              </a:lnSpc>
            </a:pPr>
            <a:r>
              <a:rPr lang="en-US" sz="2400" dirty="0">
                <a:solidFill>
                  <a:srgbClr val="FFFFFF"/>
                </a:solidFill>
                <a:latin typeface="Prompt Light"/>
              </a:rPr>
              <a:t>[8] W. Lu, Z. Tong, and J. Chu, “Dynamic hand gesture recognition with leap motion controller,” IEEE Signal Processing Letters, vol. 23, no. 9, pp. 1188–1192, Sep. 2016</a:t>
            </a:r>
          </a:p>
        </p:txBody>
      </p:sp>
      <p:sp>
        <p:nvSpPr>
          <p:cNvPr id="2" name="TextBox 2"/>
          <p:cNvSpPr txBox="1"/>
          <p:nvPr/>
        </p:nvSpPr>
        <p:spPr>
          <a:xfrm>
            <a:off x="457200" y="259486"/>
            <a:ext cx="9030008" cy="855362"/>
          </a:xfrm>
          <a:prstGeom prst="rect">
            <a:avLst/>
          </a:prstGeom>
        </p:spPr>
        <p:txBody>
          <a:bodyPr lIns="0" tIns="0" rIns="0" bIns="0" rtlCol="0" anchor="t">
            <a:spAutoFit/>
          </a:bodyPr>
          <a:lstStyle/>
          <a:p>
            <a:pPr>
              <a:lnSpc>
                <a:spcPts val="3359"/>
              </a:lnSpc>
            </a:pPr>
            <a:r>
              <a:rPr lang="en-US" sz="2400" b="0" i="0" dirty="0">
                <a:solidFill>
                  <a:srgbClr val="FFFFFF"/>
                </a:solidFill>
                <a:latin typeface="Prompt Light"/>
              </a:rPr>
              <a:t>[1] R. </a:t>
            </a:r>
            <a:r>
              <a:rPr lang="en-US" sz="2400" b="0" i="0" dirty="0" err="1">
                <a:solidFill>
                  <a:srgbClr val="FFFFFF"/>
                </a:solidFill>
                <a:latin typeface="Prompt Light"/>
              </a:rPr>
              <a:t>Nacheva</a:t>
            </a:r>
            <a:r>
              <a:rPr lang="en-US" sz="2400" b="0" i="0" dirty="0">
                <a:solidFill>
                  <a:srgbClr val="FFFFFF"/>
                </a:solidFill>
                <a:latin typeface="Prompt Light"/>
              </a:rPr>
              <a:t>, “Principles of user interface design: Important rules that every designer should follow,” 10 2015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D49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800000">
            <a:off x="0" y="-641932"/>
            <a:ext cx="11570864" cy="11570864"/>
          </a:xfrm>
          <a:prstGeom prst="rect">
            <a:avLst/>
          </a:prstGeom>
        </p:spPr>
      </p:pic>
      <p:sp>
        <p:nvSpPr>
          <p:cNvPr id="3" name="TextBox 3"/>
          <p:cNvSpPr txBox="1"/>
          <p:nvPr/>
        </p:nvSpPr>
        <p:spPr>
          <a:xfrm>
            <a:off x="1314169" y="1887556"/>
            <a:ext cx="15659661" cy="6464264"/>
          </a:xfrm>
          <a:prstGeom prst="rect">
            <a:avLst/>
          </a:prstGeom>
        </p:spPr>
        <p:txBody>
          <a:bodyPr lIns="0" tIns="0" rIns="0" bIns="0" rtlCol="0" anchor="t">
            <a:spAutoFit/>
          </a:bodyPr>
          <a:lstStyle/>
          <a:p>
            <a:pPr algn="ctr">
              <a:lnSpc>
                <a:spcPts val="7280"/>
              </a:lnSpc>
            </a:pPr>
            <a:r>
              <a:rPr lang="en-US" sz="5600" i="0" spc="112">
                <a:solidFill>
                  <a:srgbClr val="FFFFFF"/>
                </a:solidFill>
                <a:latin typeface="Prompt Bold"/>
              </a:rPr>
              <a:t>In recent years, with the introduction of IoT devices there was huge expansion in technological development. Devices are getting smaller and require less power and peripherals to operate. As the field is undergoing continuous changes, new ways of user interactions are needed.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2D7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800000">
            <a:off x="0" y="-641932"/>
            <a:ext cx="11570864" cy="11570864"/>
          </a:xfrm>
          <a:prstGeom prst="rect">
            <a:avLst/>
          </a:prstGeom>
        </p:spPr>
      </p:pic>
      <p:sp>
        <p:nvSpPr>
          <p:cNvPr id="3" name="TextBox 3"/>
          <p:cNvSpPr txBox="1"/>
          <p:nvPr/>
        </p:nvSpPr>
        <p:spPr>
          <a:xfrm>
            <a:off x="6073369" y="1123950"/>
            <a:ext cx="12062593" cy="2465070"/>
          </a:xfrm>
          <a:prstGeom prst="rect">
            <a:avLst/>
          </a:prstGeom>
        </p:spPr>
        <p:txBody>
          <a:bodyPr lIns="0" tIns="0" rIns="0" bIns="0" rtlCol="0" anchor="t">
            <a:spAutoFit/>
          </a:bodyPr>
          <a:lstStyle/>
          <a:p>
            <a:pPr algn="ctr">
              <a:lnSpc>
                <a:spcPts val="4800"/>
              </a:lnSpc>
            </a:pPr>
            <a:r>
              <a:rPr lang="en-US" sz="4800" b="0" i="0" spc="-48">
                <a:solidFill>
                  <a:srgbClr val="FFFFFF"/>
                </a:solidFill>
                <a:latin typeface="Prompt Bold"/>
              </a:rPr>
              <a:t>Getting computers to comprehend human body language will allow control over smart devices to be more straight forward and intuitive.</a:t>
            </a:r>
          </a:p>
        </p:txBody>
      </p:sp>
      <p:sp>
        <p:nvSpPr>
          <p:cNvPr id="4" name="TextBox 4"/>
          <p:cNvSpPr txBox="1"/>
          <p:nvPr/>
        </p:nvSpPr>
        <p:spPr>
          <a:xfrm>
            <a:off x="9144000" y="3713337"/>
            <a:ext cx="8991962" cy="957580"/>
          </a:xfrm>
          <a:prstGeom prst="rect">
            <a:avLst/>
          </a:prstGeom>
        </p:spPr>
        <p:txBody>
          <a:bodyPr lIns="0" tIns="0" rIns="0" bIns="0" rtlCol="0" anchor="t">
            <a:spAutoFit/>
          </a:bodyPr>
          <a:lstStyle/>
          <a:p>
            <a:pPr algn="r">
              <a:lnSpc>
                <a:spcPts val="3919"/>
              </a:lnSpc>
            </a:pPr>
            <a:r>
              <a:rPr lang="en-US" sz="2800" b="0" i="0">
                <a:solidFill>
                  <a:srgbClr val="FFFFFF"/>
                </a:solidFill>
                <a:latin typeface="Prompt Light"/>
              </a:rPr>
              <a:t>As mentioned in [1], a key factor of a good user interface is familiarity and intuitiveness.</a:t>
            </a:r>
          </a:p>
        </p:txBody>
      </p:sp>
      <p:pic>
        <p:nvPicPr>
          <p:cNvPr id="5" name="Picture 5"/>
          <p:cNvPicPr>
            <a:picLocks noChangeAspect="1"/>
          </p:cNvPicPr>
          <p:nvPr/>
        </p:nvPicPr>
        <p:blipFill>
          <a:blip r:embed="rId3"/>
          <a:srcRect l="884" r="884"/>
          <a:stretch>
            <a:fillRect/>
          </a:stretch>
        </p:blipFill>
        <p:spPr>
          <a:xfrm>
            <a:off x="35586" y="1028700"/>
            <a:ext cx="8377117" cy="8527934"/>
          </a:xfrm>
          <a:prstGeom prst="rect">
            <a:avLst/>
          </a:prstGeom>
        </p:spPr>
      </p:pic>
      <p:sp>
        <p:nvSpPr>
          <p:cNvPr id="6" name="TextBox 6"/>
          <p:cNvSpPr txBox="1"/>
          <p:nvPr/>
        </p:nvSpPr>
        <p:spPr>
          <a:xfrm>
            <a:off x="9801286" y="5567564"/>
            <a:ext cx="8334676" cy="4293870"/>
          </a:xfrm>
          <a:prstGeom prst="rect">
            <a:avLst/>
          </a:prstGeom>
        </p:spPr>
        <p:txBody>
          <a:bodyPr lIns="0" tIns="0" rIns="0" bIns="0" rtlCol="0" anchor="t">
            <a:spAutoFit/>
          </a:bodyPr>
          <a:lstStyle/>
          <a:p>
            <a:pPr algn="ctr">
              <a:lnSpc>
                <a:spcPts val="4800"/>
              </a:lnSpc>
            </a:pPr>
            <a:r>
              <a:rPr lang="en-US" sz="4800" b="0" i="0" spc="-48">
                <a:solidFill>
                  <a:srgbClr val="FFFFFF"/>
                </a:solidFill>
                <a:latin typeface="Prompt Bold"/>
              </a:rPr>
              <a:t>Examine whether a self-contained photovoltaic interactive table top is feasible for gesture sensing using the existing ambient light in a given environment.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6958"/>
        </a:solidFill>
        <a:effectLst/>
      </p:bgPr>
    </p:bg>
    <p:spTree>
      <p:nvGrpSpPr>
        <p:cNvPr id="1" name=""/>
        <p:cNvGrpSpPr/>
        <p:nvPr/>
      </p:nvGrpSpPr>
      <p:grpSpPr>
        <a:xfrm>
          <a:off x="0" y="0"/>
          <a:ext cx="0" cy="0"/>
          <a:chOff x="0" y="0"/>
          <a:chExt cx="0" cy="0"/>
        </a:xfrm>
      </p:grpSpPr>
      <p:grpSp>
        <p:nvGrpSpPr>
          <p:cNvPr id="2" name="Group 2"/>
          <p:cNvGrpSpPr/>
          <p:nvPr/>
        </p:nvGrpSpPr>
        <p:grpSpPr>
          <a:xfrm>
            <a:off x="16260887" y="8355965"/>
            <a:ext cx="3549544" cy="3549544"/>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32D7D"/>
            </a:solidFill>
          </p:spPr>
        </p:sp>
      </p:grpSp>
      <p:grpSp>
        <p:nvGrpSpPr>
          <p:cNvPr id="4" name="Group 4"/>
          <p:cNvGrpSpPr>
            <a:grpSpLocks noChangeAspect="1"/>
          </p:cNvGrpSpPr>
          <p:nvPr/>
        </p:nvGrpSpPr>
        <p:grpSpPr>
          <a:xfrm>
            <a:off x="16260887" y="-1211289"/>
            <a:ext cx="3549544" cy="3549544"/>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E50AD"/>
            </a:solidFill>
          </p:spPr>
        </p:sp>
      </p:grpSp>
      <p:grpSp>
        <p:nvGrpSpPr>
          <p:cNvPr id="6" name="Group 6"/>
          <p:cNvGrpSpPr/>
          <p:nvPr/>
        </p:nvGrpSpPr>
        <p:grpSpPr>
          <a:xfrm>
            <a:off x="-1759375" y="5708756"/>
            <a:ext cx="3549544" cy="354954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4939"/>
            </a:solidFill>
          </p:spPr>
        </p:sp>
      </p:grpSp>
      <p:sp>
        <p:nvSpPr>
          <p:cNvPr id="8" name="TextBox 8"/>
          <p:cNvSpPr txBox="1"/>
          <p:nvPr/>
        </p:nvSpPr>
        <p:spPr>
          <a:xfrm>
            <a:off x="2888486" y="8234680"/>
            <a:ext cx="12176833" cy="1023620"/>
          </a:xfrm>
          <a:prstGeom prst="rect">
            <a:avLst/>
          </a:prstGeom>
        </p:spPr>
        <p:txBody>
          <a:bodyPr lIns="0" tIns="0" rIns="0" bIns="0" rtlCol="0" anchor="t">
            <a:spAutoFit/>
          </a:bodyPr>
          <a:lstStyle/>
          <a:p>
            <a:pPr algn="ctr">
              <a:lnSpc>
                <a:spcPts val="8320"/>
              </a:lnSpc>
            </a:pPr>
            <a:r>
              <a:rPr lang="en-US" sz="6400" i="0" spc="128">
                <a:solidFill>
                  <a:srgbClr val="FFFFFF"/>
                </a:solidFill>
                <a:latin typeface="Prompt Bold"/>
              </a:rPr>
              <a:t>Contributions</a:t>
            </a:r>
          </a:p>
        </p:txBody>
      </p:sp>
      <p:sp>
        <p:nvSpPr>
          <p:cNvPr id="9" name="TextBox 9"/>
          <p:cNvSpPr txBox="1"/>
          <p:nvPr/>
        </p:nvSpPr>
        <p:spPr>
          <a:xfrm>
            <a:off x="6633870" y="2045736"/>
            <a:ext cx="4686065" cy="3503295"/>
          </a:xfrm>
          <a:prstGeom prst="rect">
            <a:avLst/>
          </a:prstGeom>
        </p:spPr>
        <p:txBody>
          <a:bodyPr lIns="0" tIns="0" rIns="0" bIns="0" rtlCol="0" anchor="t">
            <a:spAutoFit/>
          </a:bodyPr>
          <a:lstStyle/>
          <a:p>
            <a:pPr algn="ctr">
              <a:lnSpc>
                <a:spcPts val="3120"/>
              </a:lnSpc>
            </a:pPr>
            <a:r>
              <a:rPr lang="en-US" sz="2400" b="0" i="0" spc="240">
                <a:solidFill>
                  <a:srgbClr val="FFFFFF"/>
                </a:solidFill>
                <a:latin typeface="Prompt Light"/>
              </a:rPr>
              <a:t>THE CONCEPT OF A SELF-SUSTAINED GESTURE RECOGNITION SYSTEM, USING THE HARVESTED ENERGY FROM A PHOTOVOLTAIC (PV) MODULE FOR NEAR-RANGE HAND AND FINGER GESTURE SENSING.</a:t>
            </a:r>
          </a:p>
        </p:txBody>
      </p:sp>
      <p:sp>
        <p:nvSpPr>
          <p:cNvPr id="10" name="TextBox 10"/>
          <p:cNvSpPr txBox="1"/>
          <p:nvPr/>
        </p:nvSpPr>
        <p:spPr>
          <a:xfrm>
            <a:off x="12362228" y="2102008"/>
            <a:ext cx="4897072" cy="3577903"/>
          </a:xfrm>
          <a:prstGeom prst="rect">
            <a:avLst/>
          </a:prstGeom>
        </p:spPr>
        <p:txBody>
          <a:bodyPr lIns="0" tIns="0" rIns="0" bIns="0" rtlCol="0" anchor="t">
            <a:spAutoFit/>
          </a:bodyPr>
          <a:lstStyle/>
          <a:p>
            <a:pPr algn="ctr">
              <a:lnSpc>
                <a:spcPts val="3120"/>
              </a:lnSpc>
            </a:pPr>
            <a:r>
              <a:rPr lang="en-US" sz="2400" b="0" i="0" spc="240" dirty="0">
                <a:solidFill>
                  <a:srgbClr val="FFFFFF"/>
                </a:solidFill>
                <a:latin typeface="Prompt Light"/>
              </a:rPr>
              <a:t>RESULTS FROM CONDUCTED EXPERIMENTS DEMONSTRATING THE GESTURE RECOGNITION ABILITIES, ACCURACY OF GESTURE DETECTION </a:t>
            </a:r>
            <a:r>
              <a:rPr lang="en-US" sz="2400" spc="240" dirty="0">
                <a:solidFill>
                  <a:srgbClr val="FFFFFF"/>
                </a:solidFill>
                <a:latin typeface="Prompt Light"/>
              </a:rPr>
              <a:t>AND </a:t>
            </a:r>
            <a:r>
              <a:rPr lang="en-US" sz="2400" b="0" i="0" spc="240" dirty="0">
                <a:solidFill>
                  <a:srgbClr val="FFFFFF"/>
                </a:solidFill>
                <a:latin typeface="Prompt Light"/>
              </a:rPr>
              <a:t>ENERGY HARVESTING AND CONSUMPTION OF THE SYSTEM.</a:t>
            </a:r>
          </a:p>
        </p:txBody>
      </p:sp>
      <p:sp>
        <p:nvSpPr>
          <p:cNvPr id="11" name="TextBox 11"/>
          <p:cNvSpPr txBox="1"/>
          <p:nvPr/>
        </p:nvSpPr>
        <p:spPr>
          <a:xfrm>
            <a:off x="1267617" y="2102008"/>
            <a:ext cx="4686065" cy="1987724"/>
          </a:xfrm>
          <a:prstGeom prst="rect">
            <a:avLst/>
          </a:prstGeom>
        </p:spPr>
        <p:txBody>
          <a:bodyPr lIns="0" tIns="0" rIns="0" bIns="0" rtlCol="0" anchor="t">
            <a:spAutoFit/>
          </a:bodyPr>
          <a:lstStyle/>
          <a:p>
            <a:pPr algn="ctr">
              <a:lnSpc>
                <a:spcPts val="3120"/>
              </a:lnSpc>
            </a:pPr>
            <a:r>
              <a:rPr lang="en-US" sz="2400" b="0" i="0" spc="240" dirty="0">
                <a:solidFill>
                  <a:srgbClr val="FFFFFF"/>
                </a:solidFill>
                <a:latin typeface="Prompt Light"/>
              </a:rPr>
              <a:t>A TRAINED PATTERN RECOGNITION ALGORITHM WHICH IS AGNOSTIC TO LIGHTING CONDITIONS AND USER.</a:t>
            </a:r>
          </a:p>
        </p:txBody>
      </p:sp>
      <p:sp>
        <p:nvSpPr>
          <p:cNvPr id="12" name="TextBox 12"/>
          <p:cNvSpPr txBox="1"/>
          <p:nvPr/>
        </p:nvSpPr>
        <p:spPr>
          <a:xfrm>
            <a:off x="1267617" y="5678614"/>
            <a:ext cx="4686065" cy="1192634"/>
          </a:xfrm>
          <a:prstGeom prst="rect">
            <a:avLst/>
          </a:prstGeom>
        </p:spPr>
        <p:txBody>
          <a:bodyPr lIns="0" tIns="0" rIns="0" bIns="0" rtlCol="0" anchor="t">
            <a:spAutoFit/>
          </a:bodyPr>
          <a:lstStyle/>
          <a:p>
            <a:pPr algn="ctr">
              <a:lnSpc>
                <a:spcPts val="3120"/>
              </a:lnSpc>
            </a:pPr>
            <a:r>
              <a:rPr lang="en-US" sz="2400" b="0" i="0" spc="240" dirty="0">
                <a:solidFill>
                  <a:srgbClr val="FFFFFF"/>
                </a:solidFill>
                <a:latin typeface="Prompt Light"/>
              </a:rPr>
              <a:t>SET OF DIFFERENT GESTURES READINGS FROM THE USER STUDY.</a:t>
            </a:r>
          </a:p>
        </p:txBody>
      </p:sp>
      <p:grpSp>
        <p:nvGrpSpPr>
          <p:cNvPr id="13" name="Group 13"/>
          <p:cNvGrpSpPr/>
          <p:nvPr/>
        </p:nvGrpSpPr>
        <p:grpSpPr>
          <a:xfrm>
            <a:off x="3233294" y="1028700"/>
            <a:ext cx="754711" cy="773270"/>
            <a:chOff x="0" y="0"/>
            <a:chExt cx="1006282" cy="1031026"/>
          </a:xfrm>
        </p:grpSpPr>
        <p:pic>
          <p:nvPicPr>
            <p:cNvPr id="14" name="Picture 14"/>
            <p:cNvPicPr>
              <a:picLocks noChangeAspect="1"/>
            </p:cNvPicPr>
            <p:nvPr/>
          </p:nvPicPr>
          <p:blipFill>
            <a:blip r:embed="rId2"/>
            <a:srcRect/>
            <a:stretch>
              <a:fillRect/>
            </a:stretch>
          </p:blipFill>
          <p:spPr>
            <a:xfrm>
              <a:off x="0" y="0"/>
              <a:ext cx="1006282" cy="1031026"/>
            </a:xfrm>
            <a:prstGeom prst="rect">
              <a:avLst/>
            </a:prstGeom>
          </p:spPr>
        </p:pic>
        <p:sp>
          <p:nvSpPr>
            <p:cNvPr id="15" name="TextBox 15"/>
            <p:cNvSpPr txBox="1"/>
            <p:nvPr/>
          </p:nvSpPr>
          <p:spPr>
            <a:xfrm>
              <a:off x="421296" y="247443"/>
              <a:ext cx="163689" cy="507566"/>
            </a:xfrm>
            <a:prstGeom prst="rect">
              <a:avLst/>
            </a:prstGeom>
          </p:spPr>
          <p:txBody>
            <a:bodyPr lIns="0" tIns="0" rIns="0" bIns="0" rtlCol="0" anchor="t">
              <a:spAutoFit/>
            </a:bodyPr>
            <a:lstStyle/>
            <a:p>
              <a:pPr>
                <a:lnSpc>
                  <a:spcPts val="3072"/>
                </a:lnSpc>
                <a:spcBef>
                  <a:spcPct val="0"/>
                </a:spcBef>
              </a:pPr>
              <a:r>
                <a:rPr lang="en-US" sz="2363" b="0" i="0" spc="47">
                  <a:solidFill>
                    <a:srgbClr val="3E50AD"/>
                  </a:solidFill>
                  <a:latin typeface="Prompt Bold"/>
                </a:rPr>
                <a:t>1</a:t>
              </a:r>
            </a:p>
          </p:txBody>
        </p:sp>
      </p:grpSp>
      <p:grpSp>
        <p:nvGrpSpPr>
          <p:cNvPr id="16" name="Group 16"/>
          <p:cNvGrpSpPr/>
          <p:nvPr/>
        </p:nvGrpSpPr>
        <p:grpSpPr>
          <a:xfrm>
            <a:off x="3233294" y="4775761"/>
            <a:ext cx="754711" cy="773270"/>
            <a:chOff x="0" y="0"/>
            <a:chExt cx="1006282" cy="1031026"/>
          </a:xfrm>
        </p:grpSpPr>
        <p:pic>
          <p:nvPicPr>
            <p:cNvPr id="17" name="Picture 17"/>
            <p:cNvPicPr>
              <a:picLocks noChangeAspect="1"/>
            </p:cNvPicPr>
            <p:nvPr/>
          </p:nvPicPr>
          <p:blipFill>
            <a:blip r:embed="rId2"/>
            <a:srcRect/>
            <a:stretch>
              <a:fillRect/>
            </a:stretch>
          </p:blipFill>
          <p:spPr>
            <a:xfrm>
              <a:off x="0" y="0"/>
              <a:ext cx="1006282" cy="1031026"/>
            </a:xfrm>
            <a:prstGeom prst="rect">
              <a:avLst/>
            </a:prstGeom>
          </p:spPr>
        </p:pic>
        <p:sp>
          <p:nvSpPr>
            <p:cNvPr id="18" name="TextBox 18"/>
            <p:cNvSpPr txBox="1"/>
            <p:nvPr/>
          </p:nvSpPr>
          <p:spPr>
            <a:xfrm>
              <a:off x="421296" y="247443"/>
              <a:ext cx="163689" cy="507566"/>
            </a:xfrm>
            <a:prstGeom prst="rect">
              <a:avLst/>
            </a:prstGeom>
          </p:spPr>
          <p:txBody>
            <a:bodyPr lIns="0" tIns="0" rIns="0" bIns="0" rtlCol="0" anchor="t">
              <a:spAutoFit/>
            </a:bodyPr>
            <a:lstStyle/>
            <a:p>
              <a:pPr>
                <a:lnSpc>
                  <a:spcPts val="3072"/>
                </a:lnSpc>
                <a:spcBef>
                  <a:spcPct val="0"/>
                </a:spcBef>
              </a:pPr>
              <a:r>
                <a:rPr lang="en-US" sz="2363" b="0" i="0" spc="47">
                  <a:solidFill>
                    <a:srgbClr val="3E50AD"/>
                  </a:solidFill>
                  <a:latin typeface="Prompt Bold"/>
                </a:rPr>
                <a:t>4</a:t>
              </a:r>
            </a:p>
          </p:txBody>
        </p:sp>
      </p:grpSp>
      <p:grpSp>
        <p:nvGrpSpPr>
          <p:cNvPr id="19" name="Group 19"/>
          <p:cNvGrpSpPr/>
          <p:nvPr/>
        </p:nvGrpSpPr>
        <p:grpSpPr>
          <a:xfrm>
            <a:off x="8599547" y="1028700"/>
            <a:ext cx="754711" cy="773270"/>
            <a:chOff x="0" y="0"/>
            <a:chExt cx="1006282" cy="1031026"/>
          </a:xfrm>
        </p:grpSpPr>
        <p:pic>
          <p:nvPicPr>
            <p:cNvPr id="20" name="Picture 20"/>
            <p:cNvPicPr>
              <a:picLocks noChangeAspect="1"/>
            </p:cNvPicPr>
            <p:nvPr/>
          </p:nvPicPr>
          <p:blipFill>
            <a:blip r:embed="rId2"/>
            <a:srcRect/>
            <a:stretch>
              <a:fillRect/>
            </a:stretch>
          </p:blipFill>
          <p:spPr>
            <a:xfrm>
              <a:off x="0" y="0"/>
              <a:ext cx="1006282" cy="1031026"/>
            </a:xfrm>
            <a:prstGeom prst="rect">
              <a:avLst/>
            </a:prstGeom>
          </p:spPr>
        </p:pic>
        <p:sp>
          <p:nvSpPr>
            <p:cNvPr id="21" name="TextBox 21"/>
            <p:cNvSpPr txBox="1"/>
            <p:nvPr/>
          </p:nvSpPr>
          <p:spPr>
            <a:xfrm>
              <a:off x="421296" y="247443"/>
              <a:ext cx="163689" cy="507566"/>
            </a:xfrm>
            <a:prstGeom prst="rect">
              <a:avLst/>
            </a:prstGeom>
          </p:spPr>
          <p:txBody>
            <a:bodyPr lIns="0" tIns="0" rIns="0" bIns="0" rtlCol="0" anchor="t">
              <a:spAutoFit/>
            </a:bodyPr>
            <a:lstStyle/>
            <a:p>
              <a:pPr>
                <a:lnSpc>
                  <a:spcPts val="3072"/>
                </a:lnSpc>
                <a:spcBef>
                  <a:spcPct val="0"/>
                </a:spcBef>
              </a:pPr>
              <a:r>
                <a:rPr lang="en-US" sz="2363" b="0" i="0" spc="47">
                  <a:solidFill>
                    <a:srgbClr val="3E50AD"/>
                  </a:solidFill>
                  <a:latin typeface="Prompt Bold"/>
                </a:rPr>
                <a:t>2</a:t>
              </a:r>
            </a:p>
          </p:txBody>
        </p:sp>
      </p:grpSp>
      <p:grpSp>
        <p:nvGrpSpPr>
          <p:cNvPr id="22" name="Group 22"/>
          <p:cNvGrpSpPr/>
          <p:nvPr/>
        </p:nvGrpSpPr>
        <p:grpSpPr>
          <a:xfrm>
            <a:off x="14433408" y="1028700"/>
            <a:ext cx="754711" cy="773270"/>
            <a:chOff x="0" y="0"/>
            <a:chExt cx="1006282" cy="1031026"/>
          </a:xfrm>
        </p:grpSpPr>
        <p:pic>
          <p:nvPicPr>
            <p:cNvPr id="23" name="Picture 23"/>
            <p:cNvPicPr>
              <a:picLocks noChangeAspect="1"/>
            </p:cNvPicPr>
            <p:nvPr/>
          </p:nvPicPr>
          <p:blipFill>
            <a:blip r:embed="rId2"/>
            <a:srcRect/>
            <a:stretch>
              <a:fillRect/>
            </a:stretch>
          </p:blipFill>
          <p:spPr>
            <a:xfrm>
              <a:off x="0" y="0"/>
              <a:ext cx="1006282" cy="1031026"/>
            </a:xfrm>
            <a:prstGeom prst="rect">
              <a:avLst/>
            </a:prstGeom>
          </p:spPr>
        </p:pic>
        <p:sp>
          <p:nvSpPr>
            <p:cNvPr id="24" name="TextBox 24"/>
            <p:cNvSpPr txBox="1"/>
            <p:nvPr/>
          </p:nvSpPr>
          <p:spPr>
            <a:xfrm>
              <a:off x="421296" y="247443"/>
              <a:ext cx="163689" cy="507566"/>
            </a:xfrm>
            <a:prstGeom prst="rect">
              <a:avLst/>
            </a:prstGeom>
          </p:spPr>
          <p:txBody>
            <a:bodyPr lIns="0" tIns="0" rIns="0" bIns="0" rtlCol="0" anchor="t">
              <a:spAutoFit/>
            </a:bodyPr>
            <a:lstStyle/>
            <a:p>
              <a:pPr>
                <a:lnSpc>
                  <a:spcPts val="3072"/>
                </a:lnSpc>
                <a:spcBef>
                  <a:spcPct val="0"/>
                </a:spcBef>
              </a:pPr>
              <a:r>
                <a:rPr lang="en-US" sz="2363" b="0" i="0" spc="47">
                  <a:solidFill>
                    <a:srgbClr val="3E50AD"/>
                  </a:solidFill>
                  <a:latin typeface="Prompt Bold"/>
                </a:rPr>
                <a:t>3</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695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013036" y="4768268"/>
            <a:ext cx="6274964" cy="6274964"/>
          </a:xfrm>
          <a:prstGeom prst="rect">
            <a:avLst/>
          </a:prstGeom>
        </p:spPr>
      </p:pic>
      <p:sp>
        <p:nvSpPr>
          <p:cNvPr id="3" name="TextBox 3"/>
          <p:cNvSpPr txBox="1"/>
          <p:nvPr/>
        </p:nvSpPr>
        <p:spPr>
          <a:xfrm>
            <a:off x="1236799" y="1516562"/>
            <a:ext cx="15814402" cy="2908489"/>
          </a:xfrm>
          <a:prstGeom prst="rect">
            <a:avLst/>
          </a:prstGeom>
        </p:spPr>
        <p:txBody>
          <a:bodyPr lIns="0" tIns="0" rIns="0" bIns="0" rtlCol="0" anchor="t">
            <a:spAutoFit/>
          </a:bodyPr>
          <a:lstStyle/>
          <a:p>
            <a:pPr algn="ctr">
              <a:lnSpc>
                <a:spcPts val="5600"/>
              </a:lnSpc>
            </a:pPr>
            <a:r>
              <a:rPr lang="en-US" sz="5600" spc="-56" dirty="0">
                <a:solidFill>
                  <a:srgbClr val="FFFFFF"/>
                </a:solidFill>
                <a:latin typeface="Prompt Bold"/>
              </a:rPr>
              <a:t>R</a:t>
            </a:r>
            <a:r>
              <a:rPr lang="en-US" sz="5600" b="0" i="0" spc="-56" dirty="0">
                <a:solidFill>
                  <a:srgbClr val="FFFFFF"/>
                </a:solidFill>
                <a:latin typeface="Prompt Bold"/>
              </a:rPr>
              <a:t>esearchers have already developed fully working gesture recognition systems. The most common methods of gesture recognition are using cameras. [4, 8]</a:t>
            </a:r>
          </a:p>
        </p:txBody>
      </p:sp>
      <p:grpSp>
        <p:nvGrpSpPr>
          <p:cNvPr id="4" name="Group 2">
            <a:extLst>
              <a:ext uri="{FF2B5EF4-FFF2-40B4-BE49-F238E27FC236}">
                <a16:creationId xmlns:a16="http://schemas.microsoft.com/office/drawing/2014/main" id="{8413FB3A-5EEE-B44D-8F05-EAC0930A0151}"/>
              </a:ext>
            </a:extLst>
          </p:cNvPr>
          <p:cNvGrpSpPr>
            <a:grpSpLocks noChangeAspect="1"/>
          </p:cNvGrpSpPr>
          <p:nvPr/>
        </p:nvGrpSpPr>
        <p:grpSpPr>
          <a:xfrm>
            <a:off x="1920935" y="5378467"/>
            <a:ext cx="5524237" cy="5524215"/>
            <a:chOff x="0" y="0"/>
            <a:chExt cx="6350000" cy="6349975"/>
          </a:xfrm>
        </p:grpSpPr>
        <p:sp>
          <p:nvSpPr>
            <p:cNvPr id="5" name="Freeform 3">
              <a:extLst>
                <a:ext uri="{FF2B5EF4-FFF2-40B4-BE49-F238E27FC236}">
                  <a16:creationId xmlns:a16="http://schemas.microsoft.com/office/drawing/2014/main" id="{A35DE3AE-0CF4-194D-81F7-08C50660FB8B}"/>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sp>
      </p:grpSp>
      <p:pic>
        <p:nvPicPr>
          <p:cNvPr id="9" name="Picture 8">
            <a:extLst>
              <a:ext uri="{FF2B5EF4-FFF2-40B4-BE49-F238E27FC236}">
                <a16:creationId xmlns:a16="http://schemas.microsoft.com/office/drawing/2014/main" id="{F523067E-E90F-8E4D-A045-8B2AFBFC0C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2711" y="6749925"/>
            <a:ext cx="5804452" cy="2781300"/>
          </a:xfrm>
          <a:prstGeom prst="rect">
            <a:avLst/>
          </a:prstGeom>
        </p:spPr>
      </p:pic>
      <p:sp>
        <p:nvSpPr>
          <p:cNvPr id="10" name="TextBox 3">
            <a:extLst>
              <a:ext uri="{FF2B5EF4-FFF2-40B4-BE49-F238E27FC236}">
                <a16:creationId xmlns:a16="http://schemas.microsoft.com/office/drawing/2014/main" id="{7DEDA4F8-0558-CF4A-A559-1786A8B50E54}"/>
              </a:ext>
            </a:extLst>
          </p:cNvPr>
          <p:cNvSpPr txBox="1"/>
          <p:nvPr/>
        </p:nvSpPr>
        <p:spPr>
          <a:xfrm>
            <a:off x="805652" y="6384473"/>
            <a:ext cx="7754801" cy="754053"/>
          </a:xfrm>
          <a:prstGeom prst="rect">
            <a:avLst/>
          </a:prstGeom>
        </p:spPr>
        <p:txBody>
          <a:bodyPr wrap="square" lIns="0" tIns="0" rIns="0" bIns="0" rtlCol="0" anchor="t">
            <a:spAutoFit/>
          </a:bodyPr>
          <a:lstStyle/>
          <a:p>
            <a:pPr algn="ctr">
              <a:lnSpc>
                <a:spcPts val="5600"/>
              </a:lnSpc>
            </a:pPr>
            <a:r>
              <a:rPr lang="en-US" sz="5600" b="0" i="0" spc="-56" dirty="0">
                <a:solidFill>
                  <a:srgbClr val="FFFFFF"/>
                </a:solidFill>
                <a:latin typeface="Prompt Bold"/>
              </a:rPr>
              <a:t>Xbox Kinect</a:t>
            </a:r>
          </a:p>
        </p:txBody>
      </p:sp>
      <p:sp>
        <p:nvSpPr>
          <p:cNvPr id="11" name="TextBox 16">
            <a:extLst>
              <a:ext uri="{FF2B5EF4-FFF2-40B4-BE49-F238E27FC236}">
                <a16:creationId xmlns:a16="http://schemas.microsoft.com/office/drawing/2014/main" id="{258B7079-F546-5C4C-BCED-DD09D34559E6}"/>
              </a:ext>
            </a:extLst>
          </p:cNvPr>
          <p:cNvSpPr txBox="1"/>
          <p:nvPr/>
        </p:nvSpPr>
        <p:spPr>
          <a:xfrm>
            <a:off x="2071668" y="9217548"/>
            <a:ext cx="3854496" cy="320401"/>
          </a:xfrm>
          <a:prstGeom prst="rect">
            <a:avLst/>
          </a:prstGeom>
        </p:spPr>
        <p:txBody>
          <a:bodyPr lIns="0" tIns="0" rIns="0" bIns="0" rtlCol="0" anchor="t">
            <a:spAutoFit/>
          </a:bodyPr>
          <a:lstStyle/>
          <a:p>
            <a:pPr>
              <a:lnSpc>
                <a:spcPts val="2608"/>
              </a:lnSpc>
            </a:pPr>
            <a:r>
              <a:rPr lang="en-US" sz="1863" b="1" i="0" dirty="0">
                <a:solidFill>
                  <a:srgbClr val="FFFFFF"/>
                </a:solidFill>
                <a:latin typeface="Prompt Light"/>
              </a:rPr>
              <a:t>Google Images, EB Games.</a:t>
            </a:r>
          </a:p>
        </p:txBody>
      </p:sp>
      <p:sp>
        <p:nvSpPr>
          <p:cNvPr id="13" name="TextBox 16">
            <a:extLst>
              <a:ext uri="{FF2B5EF4-FFF2-40B4-BE49-F238E27FC236}">
                <a16:creationId xmlns:a16="http://schemas.microsoft.com/office/drawing/2014/main" id="{46056F89-A41C-F846-A55B-EFD945277ADD}"/>
              </a:ext>
            </a:extLst>
          </p:cNvPr>
          <p:cNvSpPr txBox="1"/>
          <p:nvPr/>
        </p:nvSpPr>
        <p:spPr>
          <a:xfrm>
            <a:off x="10547800" y="9766496"/>
            <a:ext cx="5134274" cy="321755"/>
          </a:xfrm>
          <a:prstGeom prst="rect">
            <a:avLst/>
          </a:prstGeom>
        </p:spPr>
        <p:txBody>
          <a:bodyPr wrap="square" lIns="0" tIns="0" rIns="0" bIns="0" rtlCol="0" anchor="t">
            <a:spAutoFit/>
          </a:bodyPr>
          <a:lstStyle/>
          <a:p>
            <a:pPr>
              <a:lnSpc>
                <a:spcPts val="2608"/>
              </a:lnSpc>
            </a:pPr>
            <a:r>
              <a:rPr lang="en-US" sz="1863" b="1" dirty="0">
                <a:solidFill>
                  <a:srgbClr val="FFFFFF"/>
                </a:solidFill>
                <a:latin typeface="Prompt Light"/>
              </a:rPr>
              <a:t>https://</a:t>
            </a:r>
            <a:r>
              <a:rPr lang="en-US" sz="1863" b="1" dirty="0" err="1">
                <a:solidFill>
                  <a:srgbClr val="FFFFFF"/>
                </a:solidFill>
                <a:latin typeface="Prompt Light"/>
              </a:rPr>
              <a:t>en.wikipedia.org</a:t>
            </a:r>
            <a:r>
              <a:rPr lang="en-US" sz="1863" b="1" dirty="0">
                <a:solidFill>
                  <a:srgbClr val="FFFFFF"/>
                </a:solidFill>
                <a:latin typeface="Prompt Light"/>
              </a:rPr>
              <a:t>/wiki/</a:t>
            </a:r>
            <a:r>
              <a:rPr lang="en-US" sz="1863" b="1" dirty="0" err="1">
                <a:solidFill>
                  <a:srgbClr val="FFFFFF"/>
                </a:solidFill>
                <a:latin typeface="Prompt Light"/>
              </a:rPr>
              <a:t>Leap_Motion</a:t>
            </a:r>
            <a:endParaRPr lang="en-US" sz="1863" b="1" i="0" dirty="0">
              <a:solidFill>
                <a:srgbClr val="FFFFFF"/>
              </a:solidFill>
              <a:latin typeface="Prompt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695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0" y="-641932"/>
            <a:ext cx="11570864" cy="11570864"/>
          </a:xfrm>
          <a:prstGeom prst="rect">
            <a:avLst/>
          </a:prstGeom>
        </p:spPr>
      </p:pic>
      <p:sp>
        <p:nvSpPr>
          <p:cNvPr id="3" name="TextBox 3"/>
          <p:cNvSpPr txBox="1"/>
          <p:nvPr/>
        </p:nvSpPr>
        <p:spPr>
          <a:xfrm>
            <a:off x="1028700" y="7124700"/>
            <a:ext cx="5514914" cy="2089150"/>
          </a:xfrm>
          <a:prstGeom prst="rect">
            <a:avLst/>
          </a:prstGeom>
        </p:spPr>
        <p:txBody>
          <a:bodyPr lIns="0" tIns="0" rIns="0" bIns="0" rtlCol="0" anchor="t">
            <a:spAutoFit/>
          </a:bodyPr>
          <a:lstStyle/>
          <a:p>
            <a:pPr>
              <a:lnSpc>
                <a:spcPts val="8000"/>
              </a:lnSpc>
            </a:pPr>
            <a:r>
              <a:rPr lang="en-US" sz="8000" b="0" i="0" spc="-80">
                <a:solidFill>
                  <a:srgbClr val="FFFFFF"/>
                </a:solidFill>
                <a:latin typeface="Prompt Bold"/>
              </a:rPr>
              <a:t>Similar Projects</a:t>
            </a:r>
          </a:p>
        </p:txBody>
      </p:sp>
      <p:sp>
        <p:nvSpPr>
          <p:cNvPr id="4" name="TextBox 4"/>
          <p:cNvSpPr txBox="1"/>
          <p:nvPr/>
        </p:nvSpPr>
        <p:spPr>
          <a:xfrm>
            <a:off x="10636916" y="2838156"/>
            <a:ext cx="6909282" cy="1889760"/>
          </a:xfrm>
          <a:prstGeom prst="rect">
            <a:avLst/>
          </a:prstGeom>
        </p:spPr>
        <p:txBody>
          <a:bodyPr lIns="0" tIns="0" rIns="0" bIns="0" rtlCol="0" anchor="t">
            <a:spAutoFit/>
          </a:bodyPr>
          <a:lstStyle/>
          <a:p>
            <a:pPr>
              <a:lnSpc>
                <a:spcPts val="5040"/>
              </a:lnSpc>
            </a:pPr>
            <a:r>
              <a:rPr lang="en-US" sz="3600" b="1" i="0">
                <a:solidFill>
                  <a:srgbClr val="FFFFFF"/>
                </a:solidFill>
                <a:latin typeface="Prompt Light"/>
              </a:rPr>
              <a:t>Self-powered gesture recognition with ambient light. [2]</a:t>
            </a:r>
          </a:p>
        </p:txBody>
      </p:sp>
      <p:sp>
        <p:nvSpPr>
          <p:cNvPr id="5" name="TextBox 5"/>
          <p:cNvSpPr txBox="1"/>
          <p:nvPr/>
        </p:nvSpPr>
        <p:spPr>
          <a:xfrm>
            <a:off x="11570864" y="5905500"/>
            <a:ext cx="5671258" cy="613410"/>
          </a:xfrm>
          <a:prstGeom prst="rect">
            <a:avLst/>
          </a:prstGeom>
        </p:spPr>
        <p:txBody>
          <a:bodyPr lIns="0" tIns="0" rIns="0" bIns="0" rtlCol="0" anchor="t">
            <a:spAutoFit/>
          </a:bodyPr>
          <a:lstStyle/>
          <a:p>
            <a:pPr>
              <a:lnSpc>
                <a:spcPts val="5040"/>
              </a:lnSpc>
            </a:pPr>
            <a:r>
              <a:rPr lang="en-US" sz="3600" b="1" i="0">
                <a:solidFill>
                  <a:srgbClr val="FFFFFF"/>
                </a:solidFill>
                <a:latin typeface="Prompt Light"/>
              </a:rPr>
              <a:t>  GestureLite. [3]</a:t>
            </a:r>
          </a:p>
        </p:txBody>
      </p:sp>
      <p:grpSp>
        <p:nvGrpSpPr>
          <p:cNvPr id="7" name="Group 7"/>
          <p:cNvGrpSpPr/>
          <p:nvPr/>
        </p:nvGrpSpPr>
        <p:grpSpPr>
          <a:xfrm>
            <a:off x="9873401" y="2904831"/>
            <a:ext cx="552450" cy="55245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E50AD"/>
            </a:solidFill>
          </p:spPr>
        </p:sp>
      </p:grpSp>
      <p:grpSp>
        <p:nvGrpSpPr>
          <p:cNvPr id="9" name="Group 9"/>
          <p:cNvGrpSpPr/>
          <p:nvPr/>
        </p:nvGrpSpPr>
        <p:grpSpPr>
          <a:xfrm>
            <a:off x="11018414" y="5921693"/>
            <a:ext cx="552450" cy="55245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E50AD"/>
            </a:solid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2D7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3604" y="720105"/>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E50AD"/>
            </a:solidFill>
          </p:spPr>
        </p:sp>
      </p:grpSp>
      <p:sp>
        <p:nvSpPr>
          <p:cNvPr id="4" name="TextBox 4"/>
          <p:cNvSpPr txBox="1"/>
          <p:nvPr/>
        </p:nvSpPr>
        <p:spPr>
          <a:xfrm>
            <a:off x="1028700" y="971550"/>
            <a:ext cx="9215967" cy="3119120"/>
          </a:xfrm>
          <a:prstGeom prst="rect">
            <a:avLst/>
          </a:prstGeom>
        </p:spPr>
        <p:txBody>
          <a:bodyPr lIns="0" tIns="0" rIns="0" bIns="0" rtlCol="0" anchor="t">
            <a:spAutoFit/>
          </a:bodyPr>
          <a:lstStyle/>
          <a:p>
            <a:pPr>
              <a:lnSpc>
                <a:spcPts val="8320"/>
              </a:lnSpc>
            </a:pPr>
            <a:r>
              <a:rPr lang="en-US" sz="6400" i="0" spc="128">
                <a:solidFill>
                  <a:srgbClr val="FFFFFF"/>
                </a:solidFill>
                <a:latin typeface="Prompt Bold"/>
              </a:rPr>
              <a:t>Self-powered gesture recognition with ambient light</a:t>
            </a:r>
          </a:p>
        </p:txBody>
      </p:sp>
      <p:grpSp>
        <p:nvGrpSpPr>
          <p:cNvPr id="5" name="Group 5"/>
          <p:cNvGrpSpPr>
            <a:grpSpLocks noChangeAspect="1"/>
          </p:cNvGrpSpPr>
          <p:nvPr/>
        </p:nvGrpSpPr>
        <p:grpSpPr>
          <a:xfrm>
            <a:off x="8872343" y="8897921"/>
            <a:ext cx="3549544" cy="3549544"/>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36958"/>
            </a:solidFill>
          </p:spPr>
        </p:sp>
      </p:grpSp>
      <p:grpSp>
        <p:nvGrpSpPr>
          <p:cNvPr id="7" name="Group 7"/>
          <p:cNvGrpSpPr>
            <a:grpSpLocks noChangeAspect="1"/>
          </p:cNvGrpSpPr>
          <p:nvPr/>
        </p:nvGrpSpPr>
        <p:grpSpPr>
          <a:xfrm>
            <a:off x="9144000" y="1389079"/>
            <a:ext cx="7508873" cy="7508843"/>
            <a:chOff x="0" y="0"/>
            <a:chExt cx="6350000" cy="6349975"/>
          </a:xfrm>
        </p:grpSpPr>
        <p:sp>
          <p:nvSpPr>
            <p:cNvPr id="8" name="Freeform 8">
              <a:hlinkClick r:id="rId2"/>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33683" r="-33683"/>
              </a:stretch>
            </a:blipFill>
          </p:spPr>
          <p:txBody>
            <a:bodyPr/>
            <a:lstStyle/>
            <a:p>
              <a:endParaRPr lang="en-US" dirty="0"/>
            </a:p>
          </p:txBody>
        </p:sp>
      </p:grpSp>
      <p:grpSp>
        <p:nvGrpSpPr>
          <p:cNvPr id="9" name="Group 9"/>
          <p:cNvGrpSpPr/>
          <p:nvPr/>
        </p:nvGrpSpPr>
        <p:grpSpPr>
          <a:xfrm>
            <a:off x="15499768" y="-746072"/>
            <a:ext cx="3549544" cy="354954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4939"/>
            </a:solidFill>
          </p:spPr>
        </p:sp>
      </p:grpSp>
      <p:grpSp>
        <p:nvGrpSpPr>
          <p:cNvPr id="11" name="Group 11"/>
          <p:cNvGrpSpPr/>
          <p:nvPr/>
        </p:nvGrpSpPr>
        <p:grpSpPr>
          <a:xfrm>
            <a:off x="1300357" y="4762500"/>
            <a:ext cx="5957688" cy="4490105"/>
            <a:chOff x="0" y="0"/>
            <a:chExt cx="7943585" cy="5986807"/>
          </a:xfrm>
        </p:grpSpPr>
        <p:sp>
          <p:nvSpPr>
            <p:cNvPr id="12" name="TextBox 12"/>
            <p:cNvSpPr txBox="1"/>
            <p:nvPr/>
          </p:nvSpPr>
          <p:spPr>
            <a:xfrm>
              <a:off x="0" y="-28575"/>
              <a:ext cx="7943585" cy="672888"/>
            </a:xfrm>
            <a:prstGeom prst="rect">
              <a:avLst/>
            </a:prstGeom>
          </p:spPr>
          <p:txBody>
            <a:bodyPr lIns="0" tIns="0" rIns="0" bIns="0" rtlCol="0" anchor="t">
              <a:spAutoFit/>
            </a:bodyPr>
            <a:lstStyle/>
            <a:p>
              <a:pPr>
                <a:lnSpc>
                  <a:spcPts val="4160"/>
                </a:lnSpc>
              </a:pPr>
              <a:r>
                <a:rPr lang="en-US" sz="3200" b="0" i="0" spc="320">
                  <a:solidFill>
                    <a:srgbClr val="FFFFFF"/>
                  </a:solidFill>
                  <a:latin typeface="Prompt Light"/>
                </a:rPr>
                <a:t>LI ET AL. [2]</a:t>
              </a:r>
            </a:p>
          </p:txBody>
        </p:sp>
        <p:sp>
          <p:nvSpPr>
            <p:cNvPr id="13" name="TextBox 13"/>
            <p:cNvSpPr txBox="1"/>
            <p:nvPr/>
          </p:nvSpPr>
          <p:spPr>
            <a:xfrm>
              <a:off x="0" y="900471"/>
              <a:ext cx="7943585" cy="2809875"/>
            </a:xfrm>
            <a:prstGeom prst="rect">
              <a:avLst/>
            </a:prstGeom>
          </p:spPr>
          <p:txBody>
            <a:bodyPr lIns="0" tIns="0" rIns="0" bIns="0" rtlCol="0" anchor="t">
              <a:spAutoFit/>
            </a:bodyPr>
            <a:lstStyle/>
            <a:p>
              <a:pPr>
                <a:lnSpc>
                  <a:spcPts val="4200"/>
                </a:lnSpc>
              </a:pPr>
              <a:r>
                <a:rPr lang="en-US" sz="3000" b="0" i="0">
                  <a:solidFill>
                    <a:srgbClr val="FFFFFF"/>
                  </a:solidFill>
                  <a:latin typeface="Prompt Light"/>
                </a:rPr>
                <a:t>Custom built array of photodiodes. Always-on recognition of finger gestural inputs. [2]</a:t>
              </a:r>
            </a:p>
          </p:txBody>
        </p:sp>
        <p:sp>
          <p:nvSpPr>
            <p:cNvPr id="14" name="TextBox 14"/>
            <p:cNvSpPr txBox="1"/>
            <p:nvPr/>
          </p:nvSpPr>
          <p:spPr>
            <a:xfrm>
              <a:off x="0" y="4081383"/>
              <a:ext cx="7943585" cy="1905423"/>
            </a:xfrm>
            <a:prstGeom prst="rect">
              <a:avLst/>
            </a:prstGeom>
          </p:spPr>
          <p:txBody>
            <a:bodyPr lIns="0" tIns="0" rIns="0" bIns="0" rtlCol="0" anchor="t">
              <a:spAutoFit/>
            </a:bodyPr>
            <a:lstStyle/>
            <a:p>
              <a:pPr>
                <a:lnSpc>
                  <a:spcPts val="3919"/>
                </a:lnSpc>
              </a:pPr>
              <a:r>
                <a:rPr lang="en-US" sz="2800" b="0" i="0">
                  <a:solidFill>
                    <a:srgbClr val="FFFFFF"/>
                  </a:solidFill>
                  <a:latin typeface="Prompt Light"/>
                </a:rPr>
                <a:t>Focused on the use of their module in accessories, such as smartwatches and glasses.</a:t>
              </a:r>
            </a:p>
          </p:txBody>
        </p:sp>
      </p:grpSp>
      <p:sp>
        <p:nvSpPr>
          <p:cNvPr id="15" name="TextBox 15"/>
          <p:cNvSpPr txBox="1"/>
          <p:nvPr/>
        </p:nvSpPr>
        <p:spPr>
          <a:xfrm rot="5400000">
            <a:off x="14863676" y="5675164"/>
            <a:ext cx="4869353" cy="737235"/>
          </a:xfrm>
          <a:prstGeom prst="rect">
            <a:avLst/>
          </a:prstGeom>
        </p:spPr>
        <p:txBody>
          <a:bodyPr lIns="0" tIns="0" rIns="0" bIns="0" rtlCol="0" anchor="t">
            <a:spAutoFit/>
          </a:bodyPr>
          <a:lstStyle/>
          <a:p>
            <a:pPr>
              <a:lnSpc>
                <a:spcPts val="2940"/>
              </a:lnSpc>
            </a:pPr>
            <a:r>
              <a:rPr lang="en-US" sz="2100" b="1" i="0">
                <a:solidFill>
                  <a:srgbClr val="FFFFFF"/>
                </a:solidFill>
                <a:latin typeface="Prompt Light"/>
              </a:rPr>
              <a:t>Picture of the system as a smartwatch. [2]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2D7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43604" y="720105"/>
            <a:ext cx="3549544" cy="3549544"/>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E50AD"/>
            </a:solidFill>
          </p:spPr>
        </p:sp>
      </p:grpSp>
      <p:sp>
        <p:nvSpPr>
          <p:cNvPr id="4" name="TextBox 4"/>
          <p:cNvSpPr txBox="1"/>
          <p:nvPr/>
        </p:nvSpPr>
        <p:spPr>
          <a:xfrm>
            <a:off x="1028700" y="971550"/>
            <a:ext cx="9215967" cy="1023620"/>
          </a:xfrm>
          <a:prstGeom prst="rect">
            <a:avLst/>
          </a:prstGeom>
        </p:spPr>
        <p:txBody>
          <a:bodyPr lIns="0" tIns="0" rIns="0" bIns="0" rtlCol="0" anchor="t">
            <a:spAutoFit/>
          </a:bodyPr>
          <a:lstStyle/>
          <a:p>
            <a:pPr>
              <a:lnSpc>
                <a:spcPts val="8320"/>
              </a:lnSpc>
            </a:pPr>
            <a:r>
              <a:rPr lang="en-US" sz="6400" i="0" spc="128">
                <a:solidFill>
                  <a:srgbClr val="FFFFFF"/>
                </a:solidFill>
                <a:latin typeface="Prompt Bold"/>
              </a:rPr>
              <a:t>GestureLite</a:t>
            </a:r>
          </a:p>
        </p:txBody>
      </p:sp>
      <p:grpSp>
        <p:nvGrpSpPr>
          <p:cNvPr id="5" name="Group 5"/>
          <p:cNvGrpSpPr>
            <a:grpSpLocks noChangeAspect="1"/>
          </p:cNvGrpSpPr>
          <p:nvPr/>
        </p:nvGrpSpPr>
        <p:grpSpPr>
          <a:xfrm>
            <a:off x="8872343" y="8897921"/>
            <a:ext cx="3549544" cy="3549544"/>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36958"/>
            </a:solidFill>
          </p:spPr>
        </p:sp>
      </p:grpSp>
      <p:grpSp>
        <p:nvGrpSpPr>
          <p:cNvPr id="7" name="Group 7"/>
          <p:cNvGrpSpPr>
            <a:grpSpLocks noChangeAspect="1"/>
          </p:cNvGrpSpPr>
          <p:nvPr/>
        </p:nvGrpSpPr>
        <p:grpSpPr>
          <a:xfrm>
            <a:off x="9144000" y="1389079"/>
            <a:ext cx="7508873" cy="7508843"/>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42703" r="-42703"/>
              </a:stretch>
            </a:blipFill>
          </p:spPr>
        </p:sp>
      </p:grpSp>
      <p:grpSp>
        <p:nvGrpSpPr>
          <p:cNvPr id="9" name="Group 9"/>
          <p:cNvGrpSpPr/>
          <p:nvPr/>
        </p:nvGrpSpPr>
        <p:grpSpPr>
          <a:xfrm>
            <a:off x="15499768" y="-746072"/>
            <a:ext cx="3549544" cy="3549544"/>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4939"/>
            </a:solidFill>
          </p:spPr>
        </p:sp>
      </p:grpSp>
      <p:grpSp>
        <p:nvGrpSpPr>
          <p:cNvPr id="11" name="Group 11"/>
          <p:cNvGrpSpPr/>
          <p:nvPr/>
        </p:nvGrpSpPr>
        <p:grpSpPr>
          <a:xfrm>
            <a:off x="1300357" y="3710920"/>
            <a:ext cx="5957688" cy="5547380"/>
            <a:chOff x="0" y="0"/>
            <a:chExt cx="7943585" cy="7396507"/>
          </a:xfrm>
        </p:grpSpPr>
        <p:sp>
          <p:nvSpPr>
            <p:cNvPr id="12" name="TextBox 12"/>
            <p:cNvSpPr txBox="1"/>
            <p:nvPr/>
          </p:nvSpPr>
          <p:spPr>
            <a:xfrm>
              <a:off x="0" y="-28575"/>
              <a:ext cx="7943585" cy="1371388"/>
            </a:xfrm>
            <a:prstGeom prst="rect">
              <a:avLst/>
            </a:prstGeom>
          </p:spPr>
          <p:txBody>
            <a:bodyPr lIns="0" tIns="0" rIns="0" bIns="0" rtlCol="0" anchor="t">
              <a:spAutoFit/>
            </a:bodyPr>
            <a:lstStyle/>
            <a:p>
              <a:pPr>
                <a:lnSpc>
                  <a:spcPts val="4160"/>
                </a:lnSpc>
              </a:pPr>
              <a:r>
                <a:rPr lang="en-US" sz="3200" b="0" i="0" spc="320">
                  <a:solidFill>
                    <a:srgbClr val="FFFFFF"/>
                  </a:solidFill>
                  <a:latin typeface="Prompt Light"/>
                </a:rPr>
                <a:t>MAHINA-DIANA KAHOLOKULA. [3]</a:t>
              </a:r>
            </a:p>
          </p:txBody>
        </p:sp>
        <p:sp>
          <p:nvSpPr>
            <p:cNvPr id="13" name="TextBox 13"/>
            <p:cNvSpPr txBox="1"/>
            <p:nvPr/>
          </p:nvSpPr>
          <p:spPr>
            <a:xfrm>
              <a:off x="0" y="1598971"/>
              <a:ext cx="7943585" cy="3521075"/>
            </a:xfrm>
            <a:prstGeom prst="rect">
              <a:avLst/>
            </a:prstGeom>
          </p:spPr>
          <p:txBody>
            <a:bodyPr lIns="0" tIns="0" rIns="0" bIns="0" rtlCol="0" anchor="t">
              <a:spAutoFit/>
            </a:bodyPr>
            <a:lstStyle/>
            <a:p>
              <a:pPr>
                <a:lnSpc>
                  <a:spcPts val="4200"/>
                </a:lnSpc>
              </a:pPr>
              <a:r>
                <a:rPr lang="en-US" sz="3000" b="0" i="0">
                  <a:solidFill>
                    <a:srgbClr val="FFFFFF"/>
                  </a:solidFill>
                  <a:latin typeface="Prompt Light"/>
                </a:rPr>
                <a:t>Also a custom built densely packed grid of photodiodes. Close range hand gesture sensing. [3] Improvement over LiSense [7].</a:t>
              </a:r>
            </a:p>
          </p:txBody>
        </p:sp>
        <p:sp>
          <p:nvSpPr>
            <p:cNvPr id="14" name="TextBox 14"/>
            <p:cNvSpPr txBox="1"/>
            <p:nvPr/>
          </p:nvSpPr>
          <p:spPr>
            <a:xfrm>
              <a:off x="0" y="5491083"/>
              <a:ext cx="7943585" cy="1905423"/>
            </a:xfrm>
            <a:prstGeom prst="rect">
              <a:avLst/>
            </a:prstGeom>
          </p:spPr>
          <p:txBody>
            <a:bodyPr lIns="0" tIns="0" rIns="0" bIns="0" rtlCol="0" anchor="t">
              <a:spAutoFit/>
            </a:bodyPr>
            <a:lstStyle/>
            <a:p>
              <a:pPr>
                <a:lnSpc>
                  <a:spcPts val="3919"/>
                </a:lnSpc>
              </a:pPr>
              <a:r>
                <a:rPr lang="en-US" sz="2800" b="0" i="0">
                  <a:solidFill>
                    <a:srgbClr val="FFFFFF"/>
                  </a:solidFill>
                  <a:latin typeface="Prompt Light"/>
                </a:rPr>
                <a:t>Very similar approach. Will be looking at presented results for insights.</a:t>
              </a:r>
            </a:p>
          </p:txBody>
        </p:sp>
      </p:grpSp>
      <p:sp>
        <p:nvSpPr>
          <p:cNvPr id="15" name="TextBox 15"/>
          <p:cNvSpPr txBox="1"/>
          <p:nvPr/>
        </p:nvSpPr>
        <p:spPr>
          <a:xfrm rot="5400000">
            <a:off x="14848437" y="6280364"/>
            <a:ext cx="4869353" cy="365760"/>
          </a:xfrm>
          <a:prstGeom prst="rect">
            <a:avLst/>
          </a:prstGeom>
        </p:spPr>
        <p:txBody>
          <a:bodyPr lIns="0" tIns="0" rIns="0" bIns="0" rtlCol="0" anchor="t">
            <a:spAutoFit/>
          </a:bodyPr>
          <a:lstStyle/>
          <a:p>
            <a:pPr>
              <a:lnSpc>
                <a:spcPts val="2940"/>
              </a:lnSpc>
            </a:pPr>
            <a:r>
              <a:rPr lang="en-US" sz="2100" b="1" i="0">
                <a:solidFill>
                  <a:srgbClr val="FFFFFF"/>
                </a:solidFill>
                <a:latin typeface="Prompt Light"/>
              </a:rPr>
              <a:t>GestureLite Platform [3]</a:t>
            </a:r>
          </a:p>
        </p:txBody>
      </p:sp>
      <p:sp>
        <p:nvSpPr>
          <p:cNvPr id="16" name="TextBox 16"/>
          <p:cNvSpPr txBox="1"/>
          <p:nvPr/>
        </p:nvSpPr>
        <p:spPr>
          <a:xfrm>
            <a:off x="1028700" y="1932902"/>
            <a:ext cx="5957688" cy="1057275"/>
          </a:xfrm>
          <a:prstGeom prst="rect">
            <a:avLst/>
          </a:prstGeom>
        </p:spPr>
        <p:txBody>
          <a:bodyPr lIns="0" tIns="0" rIns="0" bIns="0" rtlCol="0" anchor="t">
            <a:spAutoFit/>
          </a:bodyPr>
          <a:lstStyle/>
          <a:p>
            <a:pPr>
              <a:lnSpc>
                <a:spcPts val="4200"/>
              </a:lnSpc>
            </a:pPr>
            <a:r>
              <a:rPr lang="en-US" sz="3000" b="0" i="0">
                <a:solidFill>
                  <a:srgbClr val="FFFFFF"/>
                </a:solidFill>
                <a:latin typeface="Prompt Light"/>
              </a:rPr>
              <a:t>Reusing Ambient Light to Recognize Hand Gestures [3]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1380</TotalTime>
  <Words>1948</Words>
  <Application>Microsoft Macintosh PowerPoint</Application>
  <PresentationFormat>Custom</PresentationFormat>
  <Paragraphs>138</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Arial</vt:lpstr>
      <vt:lpstr>Prompt Light</vt:lpstr>
      <vt:lpstr>Prompt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M410</dc:title>
  <cp:lastModifiedBy>SORESCU C. (879091)</cp:lastModifiedBy>
  <cp:revision>61</cp:revision>
  <dcterms:created xsi:type="dcterms:W3CDTF">2006-08-16T00:00:00Z</dcterms:created>
  <dcterms:modified xsi:type="dcterms:W3CDTF">2019-11-19T09:01:22Z</dcterms:modified>
  <dc:identifier>DADq5aerICY</dc:identifier>
</cp:coreProperties>
</file>